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EB Garamond"/>
      <p:regular r:id="rId33"/>
      <p:bold r:id="rId34"/>
      <p:italic r:id="rId35"/>
      <p:boldItalic r:id="rId36"/>
    </p:embeddedFont>
    <p:embeddedFont>
      <p:font typeface="Changa One"/>
      <p:regular r:id="rId37"/>
      <p:italic r:id="rId38"/>
    </p:embeddedFont>
    <p:embeddedFont>
      <p:font typeface="PT Sans"/>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38CAE7-31DC-4D34-A4EA-AD6251E884B1}">
  <a:tblStyle styleId="{3838CAE7-31DC-4D34-A4EA-AD6251E884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5.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7.xml"/><Relationship Id="rId44" Type="http://schemas.openxmlformats.org/officeDocument/2006/relationships/font" Target="fonts/OpenSans-bold.fntdata"/><Relationship Id="rId21" Type="http://schemas.openxmlformats.org/officeDocument/2006/relationships/slide" Target="slides/slide16.xml"/><Relationship Id="rId43" Type="http://schemas.openxmlformats.org/officeDocument/2006/relationships/font" Target="fonts/OpenSans-regular.fntdata"/><Relationship Id="rId24" Type="http://schemas.openxmlformats.org/officeDocument/2006/relationships/slide" Target="slides/slide19.xml"/><Relationship Id="rId46" Type="http://schemas.openxmlformats.org/officeDocument/2006/relationships/font" Target="fonts/OpenSans-boldItalic.fntdata"/><Relationship Id="rId23" Type="http://schemas.openxmlformats.org/officeDocument/2006/relationships/slide" Target="slides/slide18.xml"/><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EBGaramond-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BGaramond-italic.fntdata"/><Relationship Id="rId12" Type="http://schemas.openxmlformats.org/officeDocument/2006/relationships/slide" Target="slides/slide7.xml"/><Relationship Id="rId34" Type="http://schemas.openxmlformats.org/officeDocument/2006/relationships/font" Target="fonts/EBGaramond-bold.fntdata"/><Relationship Id="rId15" Type="http://schemas.openxmlformats.org/officeDocument/2006/relationships/slide" Target="slides/slide10.xml"/><Relationship Id="rId37" Type="http://schemas.openxmlformats.org/officeDocument/2006/relationships/font" Target="fonts/ChangaOne-regular.fntdata"/><Relationship Id="rId14" Type="http://schemas.openxmlformats.org/officeDocument/2006/relationships/slide" Target="slides/slide9.xml"/><Relationship Id="rId36" Type="http://schemas.openxmlformats.org/officeDocument/2006/relationships/font" Target="fonts/EBGaramond-boldItalic.fntdata"/><Relationship Id="rId17" Type="http://schemas.openxmlformats.org/officeDocument/2006/relationships/slide" Target="slides/slide12.xml"/><Relationship Id="rId39" Type="http://schemas.openxmlformats.org/officeDocument/2006/relationships/font" Target="fonts/PTSans-regular.fntdata"/><Relationship Id="rId16" Type="http://schemas.openxmlformats.org/officeDocument/2006/relationships/slide" Target="slides/slide11.xml"/><Relationship Id="rId38" Type="http://schemas.openxmlformats.org/officeDocument/2006/relationships/font" Target="fonts/ChangaOne-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e278d7cf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e278d7cf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And NYS had a really bad performance. Has it always been like this? Let’s focus on NYS to see how it performed over time.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e27b32df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e27b32df7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Next, we will take a closer look at how bad the estimation really is.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412f4a47e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412f4a47e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e27b32df7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e27b32df7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e27b32df7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e27b32df7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e27b32df7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e27b32df7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e27b32df7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e27b32df7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27b32df7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27b32df7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e27b32df7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e27b32df7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e27b32df7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e27b32df7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d025364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d025364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e27b32df7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e27b32df7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4082b846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4082b846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4082b846c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4082b846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4082b846c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4082b846c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e27b32df7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e27b32df7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based on our research and conversations we had with experts, we landed on our own reporting plan to talk about the NIBRS.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t>
            </a:r>
            <a:r>
              <a:rPr lang="en"/>
              <a:t>or the whole story, we would like to dive into the reason behind this really low participation of data delivery and the bias of those data, such as lack of funding, and the time needed for training </a:t>
            </a:r>
            <a:r>
              <a:rPr lang="en"/>
              <a:t>employees</a:t>
            </a:r>
            <a:r>
              <a:rPr lang="en"/>
              <a:t> to apply the new system. In addition to experts that we already build our connection with, we plan to reach out people from state agency in new york state.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e278d7cfb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e278d7cfb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Since the whole thing we are talking about today is still going, we will have the official data about 2022 </a:t>
            </a:r>
            <a:r>
              <a:rPr lang="en" sz="1200">
                <a:solidFill>
                  <a:schemeClr val="dk1"/>
                </a:solidFill>
                <a:latin typeface="Open Sans"/>
                <a:ea typeface="Open Sans"/>
                <a:cs typeface="Open Sans"/>
                <a:sym typeface="Open Sans"/>
              </a:rPr>
              <a:t>crime</a:t>
            </a:r>
            <a:r>
              <a:rPr lang="en" sz="1200">
                <a:solidFill>
                  <a:schemeClr val="dk1"/>
                </a:solidFill>
                <a:latin typeface="Open Sans"/>
                <a:ea typeface="Open Sans"/>
                <a:cs typeface="Open Sans"/>
                <a:sym typeface="Open Sans"/>
              </a:rPr>
              <a:t> data released later this year, so we also have work that we want to convey for the future works. The main content we would like to delivery in the </a:t>
            </a:r>
            <a:r>
              <a:rPr lang="en" sz="1200">
                <a:solidFill>
                  <a:schemeClr val="dk1"/>
                </a:solidFill>
                <a:latin typeface="Open Sans"/>
                <a:ea typeface="Open Sans"/>
                <a:cs typeface="Open Sans"/>
                <a:sym typeface="Open Sans"/>
              </a:rPr>
              <a:t>future</a:t>
            </a:r>
            <a:r>
              <a:rPr lang="en" sz="1200">
                <a:solidFill>
                  <a:schemeClr val="dk1"/>
                </a:solidFill>
                <a:latin typeface="Open Sans"/>
                <a:ea typeface="Open Sans"/>
                <a:cs typeface="Open Sans"/>
                <a:sym typeface="Open Sans"/>
              </a:rPr>
              <a:t> is a </a:t>
            </a:r>
            <a:r>
              <a:rPr lang="en" sz="1200">
                <a:solidFill>
                  <a:schemeClr val="dk1"/>
                </a:solidFill>
                <a:latin typeface="Open Sans"/>
                <a:ea typeface="Open Sans"/>
                <a:cs typeface="Open Sans"/>
                <a:sym typeface="Open Sans"/>
              </a:rPr>
              <a:t>website</a:t>
            </a:r>
            <a:r>
              <a:rPr lang="en" sz="1200">
                <a:solidFill>
                  <a:schemeClr val="dk1"/>
                </a:solidFill>
                <a:latin typeface="Open Sans"/>
                <a:ea typeface="Open Sans"/>
                <a:cs typeface="Open Sans"/>
                <a:sym typeface="Open Sans"/>
              </a:rPr>
              <a:t>, which is also a platform for people to explore the complicated data world.</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The reason we want to do that is because currently we have so much data documents public to people, but not really accessible to people </a:t>
            </a:r>
            <a:r>
              <a:rPr lang="en" sz="1200">
                <a:solidFill>
                  <a:schemeClr val="dk1"/>
                </a:solidFill>
                <a:latin typeface="Open Sans"/>
                <a:ea typeface="Open Sans"/>
                <a:cs typeface="Open Sans"/>
                <a:sym typeface="Open Sans"/>
              </a:rPr>
              <a:t>because</a:t>
            </a:r>
            <a:r>
              <a:rPr lang="en" sz="1200">
                <a:solidFill>
                  <a:schemeClr val="dk1"/>
                </a:solidFill>
                <a:latin typeface="Open Sans"/>
                <a:ea typeface="Open Sans"/>
                <a:cs typeface="Open Sans"/>
                <a:sym typeface="Open Sans"/>
              </a:rPr>
              <a:t> it requires certain data sensitiveness to </a:t>
            </a:r>
            <a:r>
              <a:rPr lang="en" sz="1200">
                <a:solidFill>
                  <a:schemeClr val="dk1"/>
                </a:solidFill>
                <a:latin typeface="Open Sans"/>
                <a:ea typeface="Open Sans"/>
                <a:cs typeface="Open Sans"/>
                <a:sym typeface="Open Sans"/>
              </a:rPr>
              <a:t>understand</a:t>
            </a:r>
            <a:r>
              <a:rPr lang="en" sz="1200">
                <a:solidFill>
                  <a:schemeClr val="dk1"/>
                </a:solidFill>
                <a:latin typeface="Open Sans"/>
                <a:ea typeface="Open Sans"/>
                <a:cs typeface="Open Sans"/>
                <a:sym typeface="Open Sans"/>
              </a:rPr>
              <a:t> them. The most frequent </a:t>
            </a:r>
            <a:r>
              <a:rPr lang="en" sz="1200">
                <a:solidFill>
                  <a:schemeClr val="dk1"/>
                </a:solidFill>
                <a:latin typeface="Open Sans"/>
                <a:ea typeface="Open Sans"/>
                <a:cs typeface="Open Sans"/>
                <a:sym typeface="Open Sans"/>
              </a:rPr>
              <a:t>questions</a:t>
            </a:r>
            <a:r>
              <a:rPr lang="en" sz="1200">
                <a:solidFill>
                  <a:schemeClr val="dk1"/>
                </a:solidFill>
                <a:latin typeface="Open Sans"/>
                <a:ea typeface="Open Sans"/>
                <a:cs typeface="Open Sans"/>
                <a:sym typeface="Open Sans"/>
              </a:rPr>
              <a:t> me and Dolores asked during the semester is asking Travis, given this data, can we draw this conclusion or not. So we really hope that there could be a tool that can translate those statistics findings into the </a:t>
            </a:r>
            <a:r>
              <a:rPr lang="en" sz="1200">
                <a:solidFill>
                  <a:schemeClr val="dk1"/>
                </a:solidFill>
                <a:latin typeface="Open Sans"/>
                <a:ea typeface="Open Sans"/>
                <a:cs typeface="Open Sans"/>
                <a:sym typeface="Open Sans"/>
              </a:rPr>
              <a:t>journalistic</a:t>
            </a:r>
            <a:r>
              <a:rPr lang="en" sz="1200">
                <a:solidFill>
                  <a:schemeClr val="dk1"/>
                </a:solidFill>
                <a:latin typeface="Open Sans"/>
                <a:ea typeface="Open Sans"/>
                <a:cs typeface="Open Sans"/>
                <a:sym typeface="Open Sans"/>
              </a:rPr>
              <a:t> expression.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e278d7cfb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e278d7cfb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t>
            </a:r>
            <a:r>
              <a:rPr lang="en"/>
              <a:t>website</a:t>
            </a:r>
            <a:r>
              <a:rPr lang="en"/>
              <a:t>, we will start with a progress bar that depicting the current progress of the country’s transition to NIBRS. Then, users can click view all to see the </a:t>
            </a:r>
            <a:r>
              <a:rPr lang="en"/>
              <a:t>performance</a:t>
            </a:r>
            <a:r>
              <a:rPr lang="en"/>
              <a:t> of the agency they want to search about. </a:t>
            </a:r>
            <a:r>
              <a:rPr lang="en"/>
              <a:t>Because</a:t>
            </a:r>
            <a:r>
              <a:rPr lang="en"/>
              <a:t> this overall transitional rate could not represent something since New York state only has less than 16% of its data transitioned to NIBRS.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a:t>
            </a:r>
            <a:r>
              <a:rPr lang="en"/>
              <a:t>ther functions..</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4175ef1c6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4175ef1c6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05b05d45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405b05d45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05b05d45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05b05d45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e27899db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e27899db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405b05d45b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405b05d45b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9324779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9324779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9324779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9324779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So let’s collect the data from the third dataset to see how these states perform in 2021.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412f4a47e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412f4a47e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This barplot shows the estimated bias of index crime total by states, and it is provided by the NIBRS system.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plot shows that the estimation bias of most states is relatively high, and New York state performed the worst among these states.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Since we have the actual crime data from DCJS, we can also calculate the bias by ourselves for New York State. When we calculate the difference between DCJS real data and NIBRS estimation, we obtained the following plot.</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757825"/>
            <a:ext cx="6018600" cy="1176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244" y="1910650"/>
            <a:ext cx="6018600" cy="438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flipH="1">
            <a:off x="-78701" y="4081516"/>
            <a:ext cx="9565101" cy="571079"/>
          </a:xfrm>
          <a:custGeom>
            <a:rect b="b" l="l" r="r" t="t"/>
            <a:pathLst>
              <a:path extrusionOk="0" h="8887" w="148850">
                <a:moveTo>
                  <a:pt x="148849" y="4957"/>
                </a:moveTo>
                <a:lnTo>
                  <a:pt x="148849" y="611"/>
                </a:lnTo>
                <a:cubicBezTo>
                  <a:pt x="148849" y="611"/>
                  <a:pt x="96246" y="1400"/>
                  <a:pt x="74291" y="1"/>
                </a:cubicBezTo>
                <a:lnTo>
                  <a:pt x="0" y="3097"/>
                </a:lnTo>
                <a:lnTo>
                  <a:pt x="0" y="8887"/>
                </a:lnTo>
                <a:lnTo>
                  <a:pt x="74425" y="25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6393580" y="968248"/>
            <a:ext cx="1950495" cy="3522881"/>
            <a:chOff x="6393580" y="968248"/>
            <a:chExt cx="1950495" cy="3522881"/>
          </a:xfrm>
        </p:grpSpPr>
        <p:sp>
          <p:nvSpPr>
            <p:cNvPr id="13" name="Google Shape;13;p2"/>
            <p:cNvSpPr/>
            <p:nvPr/>
          </p:nvSpPr>
          <p:spPr>
            <a:xfrm flipH="1">
              <a:off x="6513132" y="1134907"/>
              <a:ext cx="1627242" cy="3186168"/>
            </a:xfrm>
            <a:custGeom>
              <a:rect b="b" l="l" r="r" t="t"/>
              <a:pathLst>
                <a:path extrusionOk="0" h="56340" w="28774">
                  <a:moveTo>
                    <a:pt x="20095" y="56340"/>
                  </a:moveTo>
                  <a:lnTo>
                    <a:pt x="20095" y="8693"/>
                  </a:lnTo>
                  <a:lnTo>
                    <a:pt x="45" y="4168"/>
                  </a:lnTo>
                  <a:lnTo>
                    <a:pt x="1" y="0"/>
                  </a:lnTo>
                  <a:lnTo>
                    <a:pt x="25990" y="6490"/>
                  </a:lnTo>
                  <a:lnTo>
                    <a:pt x="28773" y="5634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6393580" y="968248"/>
              <a:ext cx="1862952" cy="3522881"/>
            </a:xfrm>
            <a:custGeom>
              <a:rect b="b" l="l" r="r" t="t"/>
              <a:pathLst>
                <a:path extrusionOk="0" h="62294" w="32942">
                  <a:moveTo>
                    <a:pt x="1" y="62294"/>
                  </a:moveTo>
                  <a:lnTo>
                    <a:pt x="581" y="0"/>
                  </a:lnTo>
                  <a:lnTo>
                    <a:pt x="29056" y="8083"/>
                  </a:lnTo>
                  <a:lnTo>
                    <a:pt x="32941" y="59108"/>
                  </a:lnTo>
                  <a:lnTo>
                    <a:pt x="30827" y="59287"/>
                  </a:lnTo>
                  <a:lnTo>
                    <a:pt x="28044" y="9437"/>
                  </a:lnTo>
                  <a:lnTo>
                    <a:pt x="2055" y="2947"/>
                  </a:lnTo>
                  <a:lnTo>
                    <a:pt x="2680" y="6199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8223618" y="968248"/>
              <a:ext cx="120457" cy="3522881"/>
            </a:xfrm>
            <a:custGeom>
              <a:rect b="b" l="l" r="r" t="t"/>
              <a:pathLst>
                <a:path extrusionOk="0" h="62294" w="2130">
                  <a:moveTo>
                    <a:pt x="2129" y="0"/>
                  </a:moveTo>
                  <a:lnTo>
                    <a:pt x="924" y="343"/>
                  </a:lnTo>
                  <a:cubicBezTo>
                    <a:pt x="924" y="343"/>
                    <a:pt x="1698" y="37659"/>
                    <a:pt x="1" y="62055"/>
                  </a:cubicBezTo>
                  <a:lnTo>
                    <a:pt x="1549" y="6229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flipH="1">
            <a:off x="6345187" y="3752247"/>
            <a:ext cx="1950523" cy="412246"/>
          </a:xfrm>
          <a:custGeom>
            <a:rect b="b" l="l" r="r" t="t"/>
            <a:pathLst>
              <a:path extrusionOk="0" h="6997" w="33106">
                <a:moveTo>
                  <a:pt x="1" y="0"/>
                </a:moveTo>
                <a:lnTo>
                  <a:pt x="239" y="372"/>
                </a:lnTo>
                <a:lnTo>
                  <a:pt x="120" y="551"/>
                </a:lnTo>
                <a:lnTo>
                  <a:pt x="165" y="1191"/>
                </a:lnTo>
                <a:cubicBezTo>
                  <a:pt x="165" y="1191"/>
                  <a:pt x="8783" y="6133"/>
                  <a:pt x="10316" y="6564"/>
                </a:cubicBezTo>
                <a:cubicBezTo>
                  <a:pt x="11834" y="6996"/>
                  <a:pt x="23400" y="6029"/>
                  <a:pt x="33105" y="3587"/>
                </a:cubicBezTo>
                <a:lnTo>
                  <a:pt x="32644" y="3245"/>
                </a:lnTo>
                <a:lnTo>
                  <a:pt x="33105" y="2605"/>
                </a:lnTo>
                <a:lnTo>
                  <a:pt x="33105" y="1697"/>
                </a:lnTo>
                <a:cubicBezTo>
                  <a:pt x="33105" y="1697"/>
                  <a:pt x="13070" y="6133"/>
                  <a:pt x="10406" y="5850"/>
                </a:cubicBezTo>
                <a:cubicBezTo>
                  <a:pt x="7756" y="5567"/>
                  <a:pt x="1"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6436451" y="2964706"/>
            <a:ext cx="1855724" cy="521007"/>
          </a:xfrm>
          <a:custGeom>
            <a:rect b="b" l="l" r="r" t="t"/>
            <a:pathLst>
              <a:path extrusionOk="0" h="8843" w="31497">
                <a:moveTo>
                  <a:pt x="31482" y="1"/>
                </a:moveTo>
                <a:lnTo>
                  <a:pt x="1" y="7324"/>
                </a:lnTo>
                <a:lnTo>
                  <a:pt x="1" y="8098"/>
                </a:lnTo>
                <a:lnTo>
                  <a:pt x="507" y="8202"/>
                </a:lnTo>
                <a:lnTo>
                  <a:pt x="1" y="8277"/>
                </a:lnTo>
                <a:lnTo>
                  <a:pt x="1" y="8842"/>
                </a:lnTo>
                <a:cubicBezTo>
                  <a:pt x="1" y="8842"/>
                  <a:pt x="21896" y="5463"/>
                  <a:pt x="31110" y="1176"/>
                </a:cubicBezTo>
                <a:lnTo>
                  <a:pt x="30619" y="1087"/>
                </a:lnTo>
                <a:lnTo>
                  <a:pt x="31497" y="86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a:off x="6481169" y="1795678"/>
            <a:ext cx="1796100" cy="1012969"/>
          </a:xfrm>
          <a:custGeom>
            <a:rect b="b" l="l" r="r" t="t"/>
            <a:pathLst>
              <a:path extrusionOk="0" h="17193" w="30485">
                <a:moveTo>
                  <a:pt x="1" y="2368"/>
                </a:moveTo>
                <a:lnTo>
                  <a:pt x="1" y="1"/>
                </a:lnTo>
                <a:cubicBezTo>
                  <a:pt x="1" y="1"/>
                  <a:pt x="19961" y="13293"/>
                  <a:pt x="30485" y="15779"/>
                </a:cubicBezTo>
                <a:lnTo>
                  <a:pt x="30485" y="16702"/>
                </a:lnTo>
                <a:lnTo>
                  <a:pt x="29994" y="16538"/>
                </a:lnTo>
                <a:lnTo>
                  <a:pt x="30485" y="16895"/>
                </a:lnTo>
                <a:lnTo>
                  <a:pt x="30485" y="17193"/>
                </a:lnTo>
                <a:cubicBezTo>
                  <a:pt x="30485" y="17193"/>
                  <a:pt x="7577" y="8798"/>
                  <a:pt x="1" y="23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a:off x="6936322" y="3133384"/>
            <a:ext cx="44777" cy="49726"/>
          </a:xfrm>
          <a:custGeom>
            <a:rect b="b" l="l" r="r" t="t"/>
            <a:pathLst>
              <a:path extrusionOk="0" h="844" w="760">
                <a:moveTo>
                  <a:pt x="418" y="192"/>
                </a:moveTo>
                <a:cubicBezTo>
                  <a:pt x="468" y="192"/>
                  <a:pt x="496" y="223"/>
                  <a:pt x="507" y="278"/>
                </a:cubicBezTo>
                <a:cubicBezTo>
                  <a:pt x="536" y="338"/>
                  <a:pt x="492" y="397"/>
                  <a:pt x="417" y="412"/>
                </a:cubicBezTo>
                <a:lnTo>
                  <a:pt x="298" y="442"/>
                </a:lnTo>
                <a:lnTo>
                  <a:pt x="239" y="219"/>
                </a:lnTo>
                <a:lnTo>
                  <a:pt x="358" y="204"/>
                </a:lnTo>
                <a:cubicBezTo>
                  <a:pt x="381" y="196"/>
                  <a:pt x="401" y="192"/>
                  <a:pt x="418" y="192"/>
                </a:cubicBezTo>
                <a:close/>
                <a:moveTo>
                  <a:pt x="441" y="1"/>
                </a:moveTo>
                <a:cubicBezTo>
                  <a:pt x="403" y="1"/>
                  <a:pt x="365" y="8"/>
                  <a:pt x="328" y="25"/>
                </a:cubicBezTo>
                <a:lnTo>
                  <a:pt x="0" y="100"/>
                </a:lnTo>
                <a:lnTo>
                  <a:pt x="179" y="844"/>
                </a:lnTo>
                <a:lnTo>
                  <a:pt x="387" y="784"/>
                </a:lnTo>
                <a:lnTo>
                  <a:pt x="328" y="606"/>
                </a:lnTo>
                <a:lnTo>
                  <a:pt x="462" y="576"/>
                </a:lnTo>
                <a:cubicBezTo>
                  <a:pt x="655" y="516"/>
                  <a:pt x="760" y="397"/>
                  <a:pt x="730" y="219"/>
                </a:cubicBezTo>
                <a:cubicBezTo>
                  <a:pt x="695" y="92"/>
                  <a:pt x="571" y="1"/>
                  <a:pt x="44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flipH="1">
            <a:off x="6883002" y="3123369"/>
            <a:ext cx="51906" cy="44247"/>
          </a:xfrm>
          <a:custGeom>
            <a:rect b="b" l="l" r="r" t="t"/>
            <a:pathLst>
              <a:path extrusionOk="0" h="751" w="881">
                <a:moveTo>
                  <a:pt x="450" y="183"/>
                </a:moveTo>
                <a:cubicBezTo>
                  <a:pt x="532" y="183"/>
                  <a:pt x="613" y="232"/>
                  <a:pt x="645" y="329"/>
                </a:cubicBezTo>
                <a:cubicBezTo>
                  <a:pt x="675" y="433"/>
                  <a:pt x="601" y="552"/>
                  <a:pt x="497" y="582"/>
                </a:cubicBezTo>
                <a:cubicBezTo>
                  <a:pt x="479" y="587"/>
                  <a:pt x="461" y="589"/>
                  <a:pt x="445" y="589"/>
                </a:cubicBezTo>
                <a:cubicBezTo>
                  <a:pt x="293" y="589"/>
                  <a:pt x="193" y="419"/>
                  <a:pt x="273" y="284"/>
                </a:cubicBezTo>
                <a:cubicBezTo>
                  <a:pt x="314" y="217"/>
                  <a:pt x="382" y="183"/>
                  <a:pt x="450" y="183"/>
                </a:cubicBezTo>
                <a:close/>
                <a:moveTo>
                  <a:pt x="458" y="1"/>
                </a:moveTo>
                <a:cubicBezTo>
                  <a:pt x="228" y="1"/>
                  <a:pt x="0" y="180"/>
                  <a:pt x="35" y="478"/>
                </a:cubicBezTo>
                <a:cubicBezTo>
                  <a:pt x="102" y="667"/>
                  <a:pt x="259" y="751"/>
                  <a:pt x="417" y="751"/>
                </a:cubicBezTo>
                <a:cubicBezTo>
                  <a:pt x="647" y="751"/>
                  <a:pt x="880" y="575"/>
                  <a:pt x="854" y="284"/>
                </a:cubicBezTo>
                <a:cubicBezTo>
                  <a:pt x="780" y="89"/>
                  <a:pt x="619" y="1"/>
                  <a:pt x="458"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a:off x="6840700" y="3113765"/>
            <a:ext cx="43069" cy="45661"/>
          </a:xfrm>
          <a:custGeom>
            <a:rect b="b" l="l" r="r" t="t"/>
            <a:pathLst>
              <a:path extrusionOk="0" h="775" w="731">
                <a:moveTo>
                  <a:pt x="209" y="1"/>
                </a:moveTo>
                <a:lnTo>
                  <a:pt x="1" y="46"/>
                </a:lnTo>
                <a:lnTo>
                  <a:pt x="179" y="775"/>
                </a:lnTo>
                <a:lnTo>
                  <a:pt x="730" y="641"/>
                </a:lnTo>
                <a:lnTo>
                  <a:pt x="685" y="477"/>
                </a:lnTo>
                <a:lnTo>
                  <a:pt x="343" y="552"/>
                </a:lnTo>
                <a:lnTo>
                  <a:pt x="209" y="1"/>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flipH="1">
            <a:off x="6823202" y="3105045"/>
            <a:ext cx="22860" cy="45661"/>
          </a:xfrm>
          <a:custGeom>
            <a:rect b="b" l="l" r="r" t="t"/>
            <a:pathLst>
              <a:path extrusionOk="0" h="775" w="388">
                <a:moveTo>
                  <a:pt x="209" y="0"/>
                </a:moveTo>
                <a:lnTo>
                  <a:pt x="1" y="45"/>
                </a:lnTo>
                <a:lnTo>
                  <a:pt x="179" y="774"/>
                </a:lnTo>
                <a:lnTo>
                  <a:pt x="388" y="729"/>
                </a:lnTo>
                <a:lnTo>
                  <a:pt x="209" y="0"/>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flipH="1">
            <a:off x="6775833" y="3095560"/>
            <a:ext cx="50021" cy="46722"/>
          </a:xfrm>
          <a:custGeom>
            <a:rect b="b" l="l" r="r" t="t"/>
            <a:pathLst>
              <a:path extrusionOk="0" h="793" w="849">
                <a:moveTo>
                  <a:pt x="464" y="1"/>
                </a:moveTo>
                <a:cubicBezTo>
                  <a:pt x="434" y="1"/>
                  <a:pt x="403" y="5"/>
                  <a:pt x="372" y="12"/>
                </a:cubicBezTo>
                <a:cubicBezTo>
                  <a:pt x="149" y="57"/>
                  <a:pt x="0" y="280"/>
                  <a:pt x="60" y="489"/>
                </a:cubicBezTo>
                <a:cubicBezTo>
                  <a:pt x="96" y="670"/>
                  <a:pt x="259" y="792"/>
                  <a:pt x="439" y="792"/>
                </a:cubicBezTo>
                <a:cubicBezTo>
                  <a:pt x="481" y="792"/>
                  <a:pt x="524" y="785"/>
                  <a:pt x="566" y="771"/>
                </a:cubicBezTo>
                <a:cubicBezTo>
                  <a:pt x="685" y="756"/>
                  <a:pt x="789" y="667"/>
                  <a:pt x="849" y="563"/>
                </a:cubicBezTo>
                <a:lnTo>
                  <a:pt x="685" y="474"/>
                </a:lnTo>
                <a:cubicBezTo>
                  <a:pt x="655" y="533"/>
                  <a:pt x="595" y="593"/>
                  <a:pt x="536" y="608"/>
                </a:cubicBezTo>
                <a:cubicBezTo>
                  <a:pt x="517" y="612"/>
                  <a:pt x="499" y="613"/>
                  <a:pt x="482" y="613"/>
                </a:cubicBezTo>
                <a:cubicBezTo>
                  <a:pt x="241" y="613"/>
                  <a:pt x="168" y="246"/>
                  <a:pt x="432" y="191"/>
                </a:cubicBezTo>
                <a:cubicBezTo>
                  <a:pt x="447" y="187"/>
                  <a:pt x="462" y="185"/>
                  <a:pt x="479" y="185"/>
                </a:cubicBezTo>
                <a:cubicBezTo>
                  <a:pt x="527" y="185"/>
                  <a:pt x="577" y="202"/>
                  <a:pt x="610" y="236"/>
                </a:cubicBezTo>
                <a:lnTo>
                  <a:pt x="715" y="87"/>
                </a:lnTo>
                <a:cubicBezTo>
                  <a:pt x="637" y="31"/>
                  <a:pt x="552" y="1"/>
                  <a:pt x="464"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flipH="1">
            <a:off x="6734591" y="3083953"/>
            <a:ext cx="44836" cy="50964"/>
          </a:xfrm>
          <a:custGeom>
            <a:rect b="b" l="l" r="r" t="t"/>
            <a:pathLst>
              <a:path extrusionOk="0" h="865" w="761">
                <a:moveTo>
                  <a:pt x="582" y="1"/>
                </a:moveTo>
                <a:lnTo>
                  <a:pt x="1" y="135"/>
                </a:lnTo>
                <a:lnTo>
                  <a:pt x="165" y="864"/>
                </a:lnTo>
                <a:lnTo>
                  <a:pt x="760" y="715"/>
                </a:lnTo>
                <a:lnTo>
                  <a:pt x="715" y="566"/>
                </a:lnTo>
                <a:lnTo>
                  <a:pt x="343" y="656"/>
                </a:lnTo>
                <a:lnTo>
                  <a:pt x="314" y="522"/>
                </a:lnTo>
                <a:lnTo>
                  <a:pt x="626" y="447"/>
                </a:lnTo>
                <a:lnTo>
                  <a:pt x="596" y="284"/>
                </a:lnTo>
                <a:lnTo>
                  <a:pt x="269" y="358"/>
                </a:lnTo>
                <a:lnTo>
                  <a:pt x="239" y="239"/>
                </a:lnTo>
                <a:lnTo>
                  <a:pt x="611" y="150"/>
                </a:lnTo>
                <a:lnTo>
                  <a:pt x="582" y="1"/>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2638627">
            <a:off x="6651682" y="2674035"/>
            <a:ext cx="57919" cy="39535"/>
          </a:xfrm>
          <a:custGeom>
            <a:rect b="b" l="l" r="r" t="t"/>
            <a:pathLst>
              <a:path extrusionOk="0" h="671" w="983">
                <a:moveTo>
                  <a:pt x="417" y="224"/>
                </a:moveTo>
                <a:lnTo>
                  <a:pt x="551" y="269"/>
                </a:lnTo>
                <a:cubicBezTo>
                  <a:pt x="655" y="313"/>
                  <a:pt x="700" y="358"/>
                  <a:pt x="670" y="417"/>
                </a:cubicBezTo>
                <a:cubicBezTo>
                  <a:pt x="661" y="446"/>
                  <a:pt x="632" y="463"/>
                  <a:pt x="586" y="463"/>
                </a:cubicBezTo>
                <a:cubicBezTo>
                  <a:pt x="560" y="463"/>
                  <a:pt x="529" y="458"/>
                  <a:pt x="492" y="447"/>
                </a:cubicBezTo>
                <a:lnTo>
                  <a:pt x="358" y="388"/>
                </a:lnTo>
                <a:lnTo>
                  <a:pt x="417" y="224"/>
                </a:lnTo>
                <a:close/>
                <a:moveTo>
                  <a:pt x="239" y="1"/>
                </a:moveTo>
                <a:lnTo>
                  <a:pt x="0" y="581"/>
                </a:lnTo>
                <a:lnTo>
                  <a:pt x="239" y="670"/>
                </a:lnTo>
                <a:lnTo>
                  <a:pt x="298" y="522"/>
                </a:lnTo>
                <a:lnTo>
                  <a:pt x="462" y="581"/>
                </a:lnTo>
                <a:cubicBezTo>
                  <a:pt x="553" y="615"/>
                  <a:pt x="636" y="632"/>
                  <a:pt x="706" y="632"/>
                </a:cubicBezTo>
                <a:cubicBezTo>
                  <a:pt x="818" y="632"/>
                  <a:pt x="896" y="589"/>
                  <a:pt x="923" y="507"/>
                </a:cubicBezTo>
                <a:cubicBezTo>
                  <a:pt x="983" y="373"/>
                  <a:pt x="864" y="239"/>
                  <a:pt x="626" y="149"/>
                </a:cubicBezTo>
                <a:lnTo>
                  <a:pt x="2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2638627">
            <a:off x="6708608" y="2653189"/>
            <a:ext cx="64930" cy="42305"/>
          </a:xfrm>
          <a:custGeom>
            <a:rect b="b" l="l" r="r" t="t"/>
            <a:pathLst>
              <a:path extrusionOk="0" h="718" w="1102">
                <a:moveTo>
                  <a:pt x="480" y="166"/>
                </a:moveTo>
                <a:cubicBezTo>
                  <a:pt x="520" y="166"/>
                  <a:pt x="564" y="174"/>
                  <a:pt x="611" y="190"/>
                </a:cubicBezTo>
                <a:cubicBezTo>
                  <a:pt x="745" y="234"/>
                  <a:pt x="819" y="353"/>
                  <a:pt x="789" y="443"/>
                </a:cubicBezTo>
                <a:cubicBezTo>
                  <a:pt x="770" y="511"/>
                  <a:pt x="705" y="547"/>
                  <a:pt x="625" y="547"/>
                </a:cubicBezTo>
                <a:cubicBezTo>
                  <a:pt x="584" y="547"/>
                  <a:pt x="538" y="538"/>
                  <a:pt x="492" y="517"/>
                </a:cubicBezTo>
                <a:cubicBezTo>
                  <a:pt x="358" y="472"/>
                  <a:pt x="268" y="368"/>
                  <a:pt x="313" y="264"/>
                </a:cubicBezTo>
                <a:cubicBezTo>
                  <a:pt x="342" y="196"/>
                  <a:pt x="403" y="166"/>
                  <a:pt x="480" y="166"/>
                </a:cubicBezTo>
                <a:close/>
                <a:moveTo>
                  <a:pt x="387" y="0"/>
                </a:moveTo>
                <a:cubicBezTo>
                  <a:pt x="232" y="0"/>
                  <a:pt x="113" y="60"/>
                  <a:pt x="75" y="175"/>
                </a:cubicBezTo>
                <a:cubicBezTo>
                  <a:pt x="0" y="339"/>
                  <a:pt x="164" y="547"/>
                  <a:pt x="447" y="666"/>
                </a:cubicBezTo>
                <a:cubicBezTo>
                  <a:pt x="538" y="701"/>
                  <a:pt x="629" y="718"/>
                  <a:pt x="711" y="718"/>
                </a:cubicBezTo>
                <a:cubicBezTo>
                  <a:pt x="873" y="718"/>
                  <a:pt x="1003" y="655"/>
                  <a:pt x="1042" y="547"/>
                </a:cubicBezTo>
                <a:cubicBezTo>
                  <a:pt x="1102" y="368"/>
                  <a:pt x="938" y="160"/>
                  <a:pt x="670" y="56"/>
                </a:cubicBezTo>
                <a:cubicBezTo>
                  <a:pt x="569" y="19"/>
                  <a:pt x="472" y="0"/>
                  <a:pt x="3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2638627">
            <a:off x="6771306" y="2629196"/>
            <a:ext cx="42128" cy="50082"/>
          </a:xfrm>
          <a:custGeom>
            <a:rect b="b" l="l" r="r" t="t"/>
            <a:pathLst>
              <a:path extrusionOk="0" h="850" w="715">
                <a:moveTo>
                  <a:pt x="224" y="1"/>
                </a:moveTo>
                <a:lnTo>
                  <a:pt x="0" y="596"/>
                </a:lnTo>
                <a:lnTo>
                  <a:pt x="655" y="849"/>
                </a:lnTo>
                <a:lnTo>
                  <a:pt x="715" y="715"/>
                </a:lnTo>
                <a:lnTo>
                  <a:pt x="298" y="566"/>
                </a:lnTo>
                <a:lnTo>
                  <a:pt x="477" y="90"/>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2638627">
            <a:off x="6814412" y="2617310"/>
            <a:ext cx="27221" cy="40419"/>
          </a:xfrm>
          <a:custGeom>
            <a:rect b="b" l="l" r="r" t="t"/>
            <a:pathLst>
              <a:path extrusionOk="0" h="686" w="462">
                <a:moveTo>
                  <a:pt x="224" y="1"/>
                </a:moveTo>
                <a:lnTo>
                  <a:pt x="0" y="581"/>
                </a:lnTo>
                <a:lnTo>
                  <a:pt x="239" y="685"/>
                </a:lnTo>
                <a:lnTo>
                  <a:pt x="462" y="105"/>
                </a:lnTo>
                <a:lnTo>
                  <a:pt x="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2638627">
            <a:off x="6839549" y="2600513"/>
            <a:ext cx="58802" cy="42599"/>
          </a:xfrm>
          <a:custGeom>
            <a:rect b="b" l="l" r="r" t="t"/>
            <a:pathLst>
              <a:path extrusionOk="0" h="723" w="998">
                <a:moveTo>
                  <a:pt x="386" y="1"/>
                </a:moveTo>
                <a:cubicBezTo>
                  <a:pt x="231" y="1"/>
                  <a:pt x="113" y="60"/>
                  <a:pt x="75" y="175"/>
                </a:cubicBezTo>
                <a:cubicBezTo>
                  <a:pt x="0" y="339"/>
                  <a:pt x="149" y="547"/>
                  <a:pt x="432" y="666"/>
                </a:cubicBezTo>
                <a:cubicBezTo>
                  <a:pt x="513" y="702"/>
                  <a:pt x="600" y="722"/>
                  <a:pt x="685" y="722"/>
                </a:cubicBezTo>
                <a:cubicBezTo>
                  <a:pt x="741" y="722"/>
                  <a:pt x="796" y="714"/>
                  <a:pt x="849" y="696"/>
                </a:cubicBezTo>
                <a:lnTo>
                  <a:pt x="730" y="547"/>
                </a:lnTo>
                <a:cubicBezTo>
                  <a:pt x="699" y="553"/>
                  <a:pt x="668" y="557"/>
                  <a:pt x="637" y="557"/>
                </a:cubicBezTo>
                <a:cubicBezTo>
                  <a:pt x="593" y="557"/>
                  <a:pt x="550" y="550"/>
                  <a:pt x="506" y="532"/>
                </a:cubicBezTo>
                <a:cubicBezTo>
                  <a:pt x="357" y="473"/>
                  <a:pt x="283" y="369"/>
                  <a:pt x="313" y="279"/>
                </a:cubicBezTo>
                <a:cubicBezTo>
                  <a:pt x="342" y="211"/>
                  <a:pt x="404" y="175"/>
                  <a:pt x="484" y="175"/>
                </a:cubicBezTo>
                <a:cubicBezTo>
                  <a:pt x="527" y="175"/>
                  <a:pt x="574" y="184"/>
                  <a:pt x="625" y="205"/>
                </a:cubicBezTo>
                <a:cubicBezTo>
                  <a:pt x="700" y="220"/>
                  <a:pt x="759" y="279"/>
                  <a:pt x="804" y="354"/>
                </a:cubicBezTo>
                <a:lnTo>
                  <a:pt x="997" y="309"/>
                </a:lnTo>
                <a:cubicBezTo>
                  <a:pt x="923" y="190"/>
                  <a:pt x="804" y="101"/>
                  <a:pt x="670" y="56"/>
                </a:cubicBezTo>
                <a:cubicBezTo>
                  <a:pt x="569" y="19"/>
                  <a:pt x="472"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2638627">
            <a:off x="6892182" y="2574091"/>
            <a:ext cx="53558" cy="50023"/>
          </a:xfrm>
          <a:custGeom>
            <a:rect b="b" l="l" r="r" t="t"/>
            <a:pathLst>
              <a:path extrusionOk="0" h="849" w="909">
                <a:moveTo>
                  <a:pt x="223" y="1"/>
                </a:moveTo>
                <a:lnTo>
                  <a:pt x="0" y="581"/>
                </a:lnTo>
                <a:lnTo>
                  <a:pt x="700" y="849"/>
                </a:lnTo>
                <a:lnTo>
                  <a:pt x="744" y="730"/>
                </a:lnTo>
                <a:lnTo>
                  <a:pt x="283" y="551"/>
                </a:lnTo>
                <a:lnTo>
                  <a:pt x="328" y="432"/>
                </a:lnTo>
                <a:lnTo>
                  <a:pt x="715" y="581"/>
                </a:lnTo>
                <a:lnTo>
                  <a:pt x="759" y="462"/>
                </a:lnTo>
                <a:lnTo>
                  <a:pt x="372" y="313"/>
                </a:lnTo>
                <a:lnTo>
                  <a:pt x="417" y="224"/>
                </a:lnTo>
                <a:lnTo>
                  <a:pt x="848" y="388"/>
                </a:lnTo>
                <a:lnTo>
                  <a:pt x="908" y="254"/>
                </a:lnTo>
                <a:lnTo>
                  <a:pt x="2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7748125" y="1955169"/>
            <a:ext cx="360887" cy="255309"/>
            <a:chOff x="7748125" y="1955169"/>
            <a:chExt cx="360887" cy="255309"/>
          </a:xfrm>
        </p:grpSpPr>
        <p:sp>
          <p:nvSpPr>
            <p:cNvPr id="32" name="Google Shape;32;p2"/>
            <p:cNvSpPr/>
            <p:nvPr/>
          </p:nvSpPr>
          <p:spPr>
            <a:xfrm rot="-3687016">
              <a:off x="7755885" y="2128798"/>
              <a:ext cx="78123" cy="64101"/>
            </a:xfrm>
            <a:custGeom>
              <a:rect b="b" l="l" r="r" t="t"/>
              <a:pathLst>
                <a:path extrusionOk="0" h="1088" w="1326">
                  <a:moveTo>
                    <a:pt x="685" y="358"/>
                  </a:moveTo>
                  <a:lnTo>
                    <a:pt x="834" y="447"/>
                  </a:lnTo>
                  <a:cubicBezTo>
                    <a:pt x="938" y="507"/>
                    <a:pt x="968" y="581"/>
                    <a:pt x="924" y="670"/>
                  </a:cubicBezTo>
                  <a:cubicBezTo>
                    <a:pt x="897" y="724"/>
                    <a:pt x="854" y="751"/>
                    <a:pt x="798" y="751"/>
                  </a:cubicBezTo>
                  <a:cubicBezTo>
                    <a:pt x="761" y="751"/>
                    <a:pt x="718" y="739"/>
                    <a:pt x="671" y="715"/>
                  </a:cubicBezTo>
                  <a:lnTo>
                    <a:pt x="522" y="626"/>
                  </a:lnTo>
                  <a:lnTo>
                    <a:pt x="685" y="358"/>
                  </a:lnTo>
                  <a:close/>
                  <a:moveTo>
                    <a:pt x="537" y="1"/>
                  </a:moveTo>
                  <a:lnTo>
                    <a:pt x="1" y="938"/>
                  </a:lnTo>
                  <a:lnTo>
                    <a:pt x="269" y="1087"/>
                  </a:lnTo>
                  <a:lnTo>
                    <a:pt x="403" y="849"/>
                  </a:lnTo>
                  <a:lnTo>
                    <a:pt x="581" y="938"/>
                  </a:lnTo>
                  <a:cubicBezTo>
                    <a:pt x="680" y="997"/>
                    <a:pt x="777" y="1025"/>
                    <a:pt x="865" y="1025"/>
                  </a:cubicBezTo>
                  <a:cubicBezTo>
                    <a:pt x="1002" y="1025"/>
                    <a:pt x="1119" y="955"/>
                    <a:pt x="1192" y="819"/>
                  </a:cubicBezTo>
                  <a:cubicBezTo>
                    <a:pt x="1325" y="611"/>
                    <a:pt x="1221" y="388"/>
                    <a:pt x="968" y="239"/>
                  </a:cubicBezTo>
                  <a:lnTo>
                    <a:pt x="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3687016">
              <a:off x="7821746" y="2088583"/>
              <a:ext cx="83072" cy="71466"/>
            </a:xfrm>
            <a:custGeom>
              <a:rect b="b" l="l" r="r" t="t"/>
              <a:pathLst>
                <a:path extrusionOk="0" h="1213" w="1410">
                  <a:moveTo>
                    <a:pt x="681" y="354"/>
                  </a:moveTo>
                  <a:cubicBezTo>
                    <a:pt x="883" y="354"/>
                    <a:pt x="1043" y="575"/>
                    <a:pt x="938" y="784"/>
                  </a:cubicBezTo>
                  <a:cubicBezTo>
                    <a:pt x="888" y="886"/>
                    <a:pt x="782" y="946"/>
                    <a:pt x="678" y="946"/>
                  </a:cubicBezTo>
                  <a:cubicBezTo>
                    <a:pt x="628" y="946"/>
                    <a:pt x="579" y="932"/>
                    <a:pt x="536" y="904"/>
                  </a:cubicBezTo>
                  <a:cubicBezTo>
                    <a:pt x="313" y="784"/>
                    <a:pt x="343" y="442"/>
                    <a:pt x="596" y="368"/>
                  </a:cubicBezTo>
                  <a:cubicBezTo>
                    <a:pt x="625" y="359"/>
                    <a:pt x="654" y="354"/>
                    <a:pt x="681" y="354"/>
                  </a:cubicBezTo>
                  <a:close/>
                  <a:moveTo>
                    <a:pt x="700" y="1"/>
                  </a:moveTo>
                  <a:cubicBezTo>
                    <a:pt x="487" y="1"/>
                    <a:pt x="275" y="110"/>
                    <a:pt x="164" y="338"/>
                  </a:cubicBezTo>
                  <a:cubicBezTo>
                    <a:pt x="1" y="621"/>
                    <a:pt x="105" y="993"/>
                    <a:pt x="402" y="1127"/>
                  </a:cubicBezTo>
                  <a:cubicBezTo>
                    <a:pt x="503" y="1186"/>
                    <a:pt x="607" y="1213"/>
                    <a:pt x="707" y="1213"/>
                  </a:cubicBezTo>
                  <a:cubicBezTo>
                    <a:pt x="1084" y="1213"/>
                    <a:pt x="1410" y="839"/>
                    <a:pt x="1281" y="427"/>
                  </a:cubicBezTo>
                  <a:cubicBezTo>
                    <a:pt x="1193" y="148"/>
                    <a:pt x="946"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3687016">
              <a:off x="7892490" y="2060810"/>
              <a:ext cx="50020" cy="79832"/>
            </a:xfrm>
            <a:custGeom>
              <a:rect b="b" l="l" r="r" t="t"/>
              <a:pathLst>
                <a:path extrusionOk="0" h="1355" w="849">
                  <a:moveTo>
                    <a:pt x="536" y="0"/>
                  </a:moveTo>
                  <a:lnTo>
                    <a:pt x="0" y="938"/>
                  </a:lnTo>
                  <a:lnTo>
                    <a:pt x="730" y="1355"/>
                  </a:lnTo>
                  <a:lnTo>
                    <a:pt x="849" y="1146"/>
                  </a:lnTo>
                  <a:lnTo>
                    <a:pt x="402" y="879"/>
                  </a:lnTo>
                  <a:lnTo>
                    <a:pt x="804" y="149"/>
                  </a:lnTo>
                  <a:lnTo>
                    <a:pt x="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3687016">
              <a:off x="7933959" y="2035695"/>
              <a:ext cx="47428" cy="64985"/>
            </a:xfrm>
            <a:custGeom>
              <a:rect b="b" l="l" r="r" t="t"/>
              <a:pathLst>
                <a:path extrusionOk="0" h="1103" w="805">
                  <a:moveTo>
                    <a:pt x="537" y="1"/>
                  </a:moveTo>
                  <a:lnTo>
                    <a:pt x="1" y="953"/>
                  </a:lnTo>
                  <a:lnTo>
                    <a:pt x="269" y="1102"/>
                  </a:lnTo>
                  <a:lnTo>
                    <a:pt x="805" y="150"/>
                  </a:lnTo>
                  <a:lnTo>
                    <a:pt x="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3687016">
              <a:off x="7964030" y="2007791"/>
              <a:ext cx="75531" cy="68932"/>
            </a:xfrm>
            <a:custGeom>
              <a:rect b="b" l="l" r="r" t="t"/>
              <a:pathLst>
                <a:path extrusionOk="0" h="1170" w="1282">
                  <a:moveTo>
                    <a:pt x="662" y="1"/>
                  </a:moveTo>
                  <a:cubicBezTo>
                    <a:pt x="465" y="1"/>
                    <a:pt x="271" y="103"/>
                    <a:pt x="165" y="286"/>
                  </a:cubicBezTo>
                  <a:cubicBezTo>
                    <a:pt x="1" y="569"/>
                    <a:pt x="120" y="941"/>
                    <a:pt x="418" y="1075"/>
                  </a:cubicBezTo>
                  <a:cubicBezTo>
                    <a:pt x="509" y="1139"/>
                    <a:pt x="612" y="1170"/>
                    <a:pt x="719" y="1170"/>
                  </a:cubicBezTo>
                  <a:cubicBezTo>
                    <a:pt x="786" y="1170"/>
                    <a:pt x="855" y="1158"/>
                    <a:pt x="924" y="1135"/>
                  </a:cubicBezTo>
                  <a:lnTo>
                    <a:pt x="834" y="882"/>
                  </a:lnTo>
                  <a:cubicBezTo>
                    <a:pt x="797" y="900"/>
                    <a:pt x="757" y="909"/>
                    <a:pt x="717" y="909"/>
                  </a:cubicBezTo>
                  <a:cubicBezTo>
                    <a:pt x="660" y="909"/>
                    <a:pt x="604" y="893"/>
                    <a:pt x="552" y="867"/>
                  </a:cubicBezTo>
                  <a:cubicBezTo>
                    <a:pt x="259" y="689"/>
                    <a:pt x="434" y="294"/>
                    <a:pt x="714" y="294"/>
                  </a:cubicBezTo>
                  <a:cubicBezTo>
                    <a:pt x="761" y="294"/>
                    <a:pt x="812" y="305"/>
                    <a:pt x="864" y="331"/>
                  </a:cubicBezTo>
                  <a:cubicBezTo>
                    <a:pt x="939" y="376"/>
                    <a:pt x="998" y="465"/>
                    <a:pt x="1013" y="569"/>
                  </a:cubicBezTo>
                  <a:lnTo>
                    <a:pt x="1281" y="510"/>
                  </a:lnTo>
                  <a:cubicBezTo>
                    <a:pt x="1236" y="331"/>
                    <a:pt x="1132" y="182"/>
                    <a:pt x="968" y="93"/>
                  </a:cubicBezTo>
                  <a:cubicBezTo>
                    <a:pt x="875" y="30"/>
                    <a:pt x="768" y="1"/>
                    <a:pt x="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3687016">
              <a:off x="8017791" y="1967247"/>
              <a:ext cx="75472" cy="80716"/>
            </a:xfrm>
            <a:custGeom>
              <a:rect b="b" l="l" r="r" t="t"/>
              <a:pathLst>
                <a:path extrusionOk="0" h="1370" w="1281">
                  <a:moveTo>
                    <a:pt x="536" y="0"/>
                  </a:moveTo>
                  <a:lnTo>
                    <a:pt x="1" y="938"/>
                  </a:lnTo>
                  <a:lnTo>
                    <a:pt x="760" y="1370"/>
                  </a:lnTo>
                  <a:lnTo>
                    <a:pt x="879" y="1161"/>
                  </a:lnTo>
                  <a:lnTo>
                    <a:pt x="388" y="879"/>
                  </a:lnTo>
                  <a:lnTo>
                    <a:pt x="477" y="715"/>
                  </a:lnTo>
                  <a:lnTo>
                    <a:pt x="894" y="953"/>
                  </a:lnTo>
                  <a:lnTo>
                    <a:pt x="1013" y="745"/>
                  </a:lnTo>
                  <a:lnTo>
                    <a:pt x="596" y="506"/>
                  </a:lnTo>
                  <a:lnTo>
                    <a:pt x="685" y="358"/>
                  </a:lnTo>
                  <a:lnTo>
                    <a:pt x="1162" y="625"/>
                  </a:lnTo>
                  <a:lnTo>
                    <a:pt x="1281" y="417"/>
                  </a:lnTo>
                  <a:lnTo>
                    <a:pt x="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p:nvPr/>
        </p:nvSpPr>
        <p:spPr>
          <a:xfrm>
            <a:off x="-201525" y="1934425"/>
            <a:ext cx="10019466" cy="1763520"/>
          </a:xfrm>
          <a:custGeom>
            <a:rect b="b" l="l" r="r" t="t"/>
            <a:pathLst>
              <a:path extrusionOk="0" h="26199" w="148850">
                <a:moveTo>
                  <a:pt x="148850" y="6044"/>
                </a:moveTo>
                <a:lnTo>
                  <a:pt x="148850" y="12266"/>
                </a:lnTo>
                <a:lnTo>
                  <a:pt x="148776" y="12281"/>
                </a:lnTo>
                <a:cubicBezTo>
                  <a:pt x="147838" y="12474"/>
                  <a:pt x="137969" y="14528"/>
                  <a:pt x="123873" y="16969"/>
                </a:cubicBezTo>
                <a:lnTo>
                  <a:pt x="123575" y="17029"/>
                </a:lnTo>
                <a:lnTo>
                  <a:pt x="123412" y="17059"/>
                </a:lnTo>
                <a:lnTo>
                  <a:pt x="123144" y="17103"/>
                </a:lnTo>
                <a:lnTo>
                  <a:pt x="122965" y="17133"/>
                </a:lnTo>
                <a:cubicBezTo>
                  <a:pt x="109182" y="19515"/>
                  <a:pt x="91558" y="22239"/>
                  <a:pt x="74351" y="23980"/>
                </a:cubicBezTo>
                <a:cubicBezTo>
                  <a:pt x="60195" y="25424"/>
                  <a:pt x="46308" y="26198"/>
                  <a:pt x="35084" y="25573"/>
                </a:cubicBezTo>
                <a:cubicBezTo>
                  <a:pt x="34683" y="25558"/>
                  <a:pt x="34281" y="25528"/>
                  <a:pt x="33879" y="25499"/>
                </a:cubicBezTo>
                <a:cubicBezTo>
                  <a:pt x="33879" y="25499"/>
                  <a:pt x="28476" y="24665"/>
                  <a:pt x="20408" y="20080"/>
                </a:cubicBezTo>
                <a:cubicBezTo>
                  <a:pt x="20170" y="19946"/>
                  <a:pt x="19902" y="19798"/>
                  <a:pt x="19649" y="19649"/>
                </a:cubicBezTo>
                <a:cubicBezTo>
                  <a:pt x="14022" y="16344"/>
                  <a:pt x="7175" y="11239"/>
                  <a:pt x="1" y="3409"/>
                </a:cubicBezTo>
                <a:lnTo>
                  <a:pt x="1" y="1"/>
                </a:lnTo>
                <a:cubicBezTo>
                  <a:pt x="1" y="1"/>
                  <a:pt x="7086" y="8887"/>
                  <a:pt x="18131" y="15407"/>
                </a:cubicBezTo>
                <a:cubicBezTo>
                  <a:pt x="19053" y="15957"/>
                  <a:pt x="19991" y="16478"/>
                  <a:pt x="20974" y="16984"/>
                </a:cubicBezTo>
                <a:cubicBezTo>
                  <a:pt x="24457" y="18815"/>
                  <a:pt x="28133" y="20214"/>
                  <a:pt x="31959" y="21152"/>
                </a:cubicBezTo>
                <a:lnTo>
                  <a:pt x="31959" y="21152"/>
                </a:lnTo>
                <a:lnTo>
                  <a:pt x="31974" y="21152"/>
                </a:lnTo>
                <a:lnTo>
                  <a:pt x="31988" y="21152"/>
                </a:lnTo>
                <a:cubicBezTo>
                  <a:pt x="33715" y="21554"/>
                  <a:pt x="35457" y="21852"/>
                  <a:pt x="37213" y="22015"/>
                </a:cubicBezTo>
                <a:cubicBezTo>
                  <a:pt x="38300" y="22120"/>
                  <a:pt x="39848" y="22164"/>
                  <a:pt x="41827" y="22149"/>
                </a:cubicBezTo>
                <a:cubicBezTo>
                  <a:pt x="42572" y="22149"/>
                  <a:pt x="43375" y="22135"/>
                  <a:pt x="44224" y="22105"/>
                </a:cubicBezTo>
                <a:lnTo>
                  <a:pt x="44239" y="22105"/>
                </a:lnTo>
                <a:cubicBezTo>
                  <a:pt x="46605" y="22045"/>
                  <a:pt x="49419" y="21911"/>
                  <a:pt x="52604" y="21703"/>
                </a:cubicBezTo>
                <a:lnTo>
                  <a:pt x="52634" y="21703"/>
                </a:lnTo>
                <a:cubicBezTo>
                  <a:pt x="58752" y="21301"/>
                  <a:pt x="66239" y="20616"/>
                  <a:pt x="74693" y="19634"/>
                </a:cubicBezTo>
                <a:cubicBezTo>
                  <a:pt x="85902" y="18339"/>
                  <a:pt x="98792" y="16478"/>
                  <a:pt x="112382" y="14007"/>
                </a:cubicBezTo>
                <a:cubicBezTo>
                  <a:pt x="117755" y="13025"/>
                  <a:pt x="123233" y="11953"/>
                  <a:pt x="128755" y="10762"/>
                </a:cubicBezTo>
                <a:lnTo>
                  <a:pt x="128785" y="10762"/>
                </a:lnTo>
                <a:cubicBezTo>
                  <a:pt x="135439" y="9348"/>
                  <a:pt x="142167" y="7771"/>
                  <a:pt x="148850" y="60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443400" y="3369832"/>
            <a:ext cx="124259" cy="135702"/>
          </a:xfrm>
          <a:custGeom>
            <a:rect b="b" l="l" r="r" t="t"/>
            <a:pathLst>
              <a:path extrusionOk="0" h="2016" w="1846">
                <a:moveTo>
                  <a:pt x="913" y="436"/>
                </a:moveTo>
                <a:cubicBezTo>
                  <a:pt x="1118" y="436"/>
                  <a:pt x="1222" y="525"/>
                  <a:pt x="1236" y="690"/>
                </a:cubicBezTo>
                <a:lnTo>
                  <a:pt x="1251" y="690"/>
                </a:lnTo>
                <a:cubicBezTo>
                  <a:pt x="1265" y="869"/>
                  <a:pt x="1161" y="988"/>
                  <a:pt x="923" y="1003"/>
                </a:cubicBezTo>
                <a:lnTo>
                  <a:pt x="625" y="1033"/>
                </a:lnTo>
                <a:lnTo>
                  <a:pt x="566" y="467"/>
                </a:lnTo>
                <a:lnTo>
                  <a:pt x="864" y="437"/>
                </a:lnTo>
                <a:cubicBezTo>
                  <a:pt x="881" y="436"/>
                  <a:pt x="897" y="436"/>
                  <a:pt x="913" y="436"/>
                </a:cubicBezTo>
                <a:close/>
                <a:moveTo>
                  <a:pt x="1000" y="0"/>
                </a:moveTo>
                <a:cubicBezTo>
                  <a:pt x="961" y="0"/>
                  <a:pt x="920" y="2"/>
                  <a:pt x="878" y="6"/>
                </a:cubicBezTo>
                <a:lnTo>
                  <a:pt x="0" y="95"/>
                </a:lnTo>
                <a:lnTo>
                  <a:pt x="179" y="2015"/>
                </a:lnTo>
                <a:lnTo>
                  <a:pt x="730" y="1971"/>
                </a:lnTo>
                <a:lnTo>
                  <a:pt x="685" y="1464"/>
                </a:lnTo>
                <a:lnTo>
                  <a:pt x="1012" y="1435"/>
                </a:lnTo>
                <a:cubicBezTo>
                  <a:pt x="1533" y="1390"/>
                  <a:pt x="1846" y="1077"/>
                  <a:pt x="1801" y="646"/>
                </a:cubicBezTo>
                <a:cubicBezTo>
                  <a:pt x="1760" y="235"/>
                  <a:pt x="1454" y="0"/>
                  <a:pt x="1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818341" y="3408199"/>
            <a:ext cx="167406" cy="116653"/>
          </a:xfrm>
          <a:custGeom>
            <a:rect b="b" l="l" r="r" t="t"/>
            <a:pathLst>
              <a:path extrusionOk="0" h="1733" w="2487">
                <a:moveTo>
                  <a:pt x="1248" y="408"/>
                </a:moveTo>
                <a:cubicBezTo>
                  <a:pt x="1318" y="408"/>
                  <a:pt x="1390" y="421"/>
                  <a:pt x="1459" y="448"/>
                </a:cubicBezTo>
                <a:cubicBezTo>
                  <a:pt x="1727" y="507"/>
                  <a:pt x="1861" y="805"/>
                  <a:pt x="1742" y="1043"/>
                </a:cubicBezTo>
                <a:cubicBezTo>
                  <a:pt x="1632" y="1231"/>
                  <a:pt x="1440" y="1336"/>
                  <a:pt x="1239" y="1336"/>
                </a:cubicBezTo>
                <a:cubicBezTo>
                  <a:pt x="1169" y="1336"/>
                  <a:pt x="1097" y="1323"/>
                  <a:pt x="1028" y="1296"/>
                </a:cubicBezTo>
                <a:cubicBezTo>
                  <a:pt x="745" y="1252"/>
                  <a:pt x="611" y="939"/>
                  <a:pt x="745" y="701"/>
                </a:cubicBezTo>
                <a:cubicBezTo>
                  <a:pt x="855" y="514"/>
                  <a:pt x="1047" y="408"/>
                  <a:pt x="1248" y="408"/>
                </a:cubicBezTo>
                <a:close/>
                <a:moveTo>
                  <a:pt x="1190" y="0"/>
                </a:moveTo>
                <a:cubicBezTo>
                  <a:pt x="785" y="0"/>
                  <a:pt x="426" y="195"/>
                  <a:pt x="254" y="507"/>
                </a:cubicBezTo>
                <a:cubicBezTo>
                  <a:pt x="1" y="954"/>
                  <a:pt x="269" y="1445"/>
                  <a:pt x="864" y="1654"/>
                </a:cubicBezTo>
                <a:cubicBezTo>
                  <a:pt x="1018" y="1708"/>
                  <a:pt x="1172" y="1733"/>
                  <a:pt x="1320" y="1733"/>
                </a:cubicBezTo>
                <a:cubicBezTo>
                  <a:pt x="1743" y="1733"/>
                  <a:pt x="2113" y="1527"/>
                  <a:pt x="2278" y="1207"/>
                </a:cubicBezTo>
                <a:cubicBezTo>
                  <a:pt x="2487" y="775"/>
                  <a:pt x="2233" y="299"/>
                  <a:pt x="1668" y="91"/>
                </a:cubicBezTo>
                <a:cubicBezTo>
                  <a:pt x="1507" y="29"/>
                  <a:pt x="1345" y="0"/>
                  <a:pt x="1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967637" y="3446364"/>
            <a:ext cx="109315" cy="121297"/>
          </a:xfrm>
          <a:custGeom>
            <a:rect b="b" l="l" r="r" t="t"/>
            <a:pathLst>
              <a:path extrusionOk="0" h="1802" w="1624">
                <a:moveTo>
                  <a:pt x="700" y="0"/>
                </a:moveTo>
                <a:cubicBezTo>
                  <a:pt x="417" y="610"/>
                  <a:pt x="254" y="848"/>
                  <a:pt x="1" y="1459"/>
                </a:cubicBezTo>
                <a:cubicBezTo>
                  <a:pt x="581" y="1622"/>
                  <a:pt x="879" y="1682"/>
                  <a:pt x="1489" y="1801"/>
                </a:cubicBezTo>
                <a:cubicBezTo>
                  <a:pt x="1534" y="1667"/>
                  <a:pt x="1564" y="1608"/>
                  <a:pt x="1623" y="1474"/>
                </a:cubicBezTo>
                <a:cubicBezTo>
                  <a:pt x="1251" y="1399"/>
                  <a:pt x="1057" y="1355"/>
                  <a:pt x="685" y="1265"/>
                </a:cubicBezTo>
                <a:cubicBezTo>
                  <a:pt x="894" y="819"/>
                  <a:pt x="1013" y="625"/>
                  <a:pt x="1236" y="164"/>
                </a:cubicBezTo>
                <a:lnTo>
                  <a:pt x="7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082873" y="3478404"/>
            <a:ext cx="78217" cy="99219"/>
          </a:xfrm>
          <a:custGeom>
            <a:rect b="b" l="l" r="r" t="t"/>
            <a:pathLst>
              <a:path extrusionOk="0" h="1474" w="1162">
                <a:moveTo>
                  <a:pt x="626" y="0"/>
                </a:moveTo>
                <a:cubicBezTo>
                  <a:pt x="387" y="432"/>
                  <a:pt x="179" y="893"/>
                  <a:pt x="0" y="1370"/>
                </a:cubicBezTo>
                <a:cubicBezTo>
                  <a:pt x="209" y="1414"/>
                  <a:pt x="328" y="1429"/>
                  <a:pt x="551" y="1474"/>
                </a:cubicBezTo>
                <a:cubicBezTo>
                  <a:pt x="715" y="1013"/>
                  <a:pt x="923" y="551"/>
                  <a:pt x="1161" y="119"/>
                </a:cubicBezTo>
                <a:cubicBezTo>
                  <a:pt x="953" y="75"/>
                  <a:pt x="834" y="45"/>
                  <a:pt x="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146953" y="3500819"/>
            <a:ext cx="151386" cy="92689"/>
          </a:xfrm>
          <a:custGeom>
            <a:rect b="b" l="l" r="r" t="t"/>
            <a:pathLst>
              <a:path extrusionOk="0" h="1377" w="2249">
                <a:moveTo>
                  <a:pt x="1234" y="1"/>
                </a:moveTo>
                <a:cubicBezTo>
                  <a:pt x="759" y="1"/>
                  <a:pt x="339" y="168"/>
                  <a:pt x="180" y="486"/>
                </a:cubicBezTo>
                <a:cubicBezTo>
                  <a:pt x="1" y="888"/>
                  <a:pt x="358" y="1305"/>
                  <a:pt x="983" y="1364"/>
                </a:cubicBezTo>
                <a:cubicBezTo>
                  <a:pt x="1043" y="1373"/>
                  <a:pt x="1104" y="1377"/>
                  <a:pt x="1165" y="1377"/>
                </a:cubicBezTo>
                <a:cubicBezTo>
                  <a:pt x="1420" y="1377"/>
                  <a:pt x="1678" y="1303"/>
                  <a:pt x="1906" y="1171"/>
                </a:cubicBezTo>
                <a:cubicBezTo>
                  <a:pt x="1802" y="1067"/>
                  <a:pt x="1743" y="1007"/>
                  <a:pt x="1638" y="918"/>
                </a:cubicBezTo>
                <a:cubicBezTo>
                  <a:pt x="1514" y="992"/>
                  <a:pt x="1368" y="1026"/>
                  <a:pt x="1219" y="1026"/>
                </a:cubicBezTo>
                <a:cubicBezTo>
                  <a:pt x="1190" y="1026"/>
                  <a:pt x="1161" y="1024"/>
                  <a:pt x="1132" y="1022"/>
                </a:cubicBezTo>
                <a:cubicBezTo>
                  <a:pt x="805" y="992"/>
                  <a:pt x="641" y="799"/>
                  <a:pt x="745" y="575"/>
                </a:cubicBezTo>
                <a:cubicBezTo>
                  <a:pt x="833" y="399"/>
                  <a:pt x="1050" y="297"/>
                  <a:pt x="1303" y="297"/>
                </a:cubicBezTo>
                <a:cubicBezTo>
                  <a:pt x="1350" y="297"/>
                  <a:pt x="1397" y="301"/>
                  <a:pt x="1445" y="307"/>
                </a:cubicBezTo>
                <a:cubicBezTo>
                  <a:pt x="1594" y="322"/>
                  <a:pt x="1728" y="382"/>
                  <a:pt x="1817" y="501"/>
                </a:cubicBezTo>
                <a:cubicBezTo>
                  <a:pt x="1996" y="426"/>
                  <a:pt x="2070" y="412"/>
                  <a:pt x="2249" y="352"/>
                </a:cubicBezTo>
                <a:cubicBezTo>
                  <a:pt x="2055" y="159"/>
                  <a:pt x="1802" y="39"/>
                  <a:pt x="1549" y="25"/>
                </a:cubicBezTo>
                <a:cubicBezTo>
                  <a:pt x="1443" y="9"/>
                  <a:pt x="1337" y="1"/>
                  <a:pt x="12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286219" y="3513473"/>
            <a:ext cx="129375" cy="91208"/>
          </a:xfrm>
          <a:custGeom>
            <a:rect b="b" l="l" r="r" t="t"/>
            <a:pathLst>
              <a:path extrusionOk="0" h="1355" w="1922">
                <a:moveTo>
                  <a:pt x="492" y="0"/>
                </a:moveTo>
                <a:cubicBezTo>
                  <a:pt x="269" y="387"/>
                  <a:pt x="105" y="819"/>
                  <a:pt x="1" y="1251"/>
                </a:cubicBezTo>
                <a:cubicBezTo>
                  <a:pt x="611" y="1295"/>
                  <a:pt x="924" y="1325"/>
                  <a:pt x="1504" y="1355"/>
                </a:cubicBezTo>
                <a:cubicBezTo>
                  <a:pt x="1534" y="1206"/>
                  <a:pt x="1549" y="1132"/>
                  <a:pt x="1594" y="1012"/>
                </a:cubicBezTo>
                <a:cubicBezTo>
                  <a:pt x="1207" y="998"/>
                  <a:pt x="1013" y="983"/>
                  <a:pt x="626" y="953"/>
                </a:cubicBezTo>
                <a:cubicBezTo>
                  <a:pt x="656" y="849"/>
                  <a:pt x="671" y="804"/>
                  <a:pt x="715" y="715"/>
                </a:cubicBezTo>
                <a:cubicBezTo>
                  <a:pt x="1043" y="730"/>
                  <a:pt x="1207" y="745"/>
                  <a:pt x="1534" y="759"/>
                </a:cubicBezTo>
                <a:cubicBezTo>
                  <a:pt x="1564" y="640"/>
                  <a:pt x="1579" y="596"/>
                  <a:pt x="1623" y="506"/>
                </a:cubicBezTo>
                <a:cubicBezTo>
                  <a:pt x="1311" y="492"/>
                  <a:pt x="1147" y="492"/>
                  <a:pt x="820" y="462"/>
                </a:cubicBezTo>
                <a:cubicBezTo>
                  <a:pt x="849" y="387"/>
                  <a:pt x="864" y="343"/>
                  <a:pt x="894" y="283"/>
                </a:cubicBezTo>
                <a:cubicBezTo>
                  <a:pt x="1266" y="298"/>
                  <a:pt x="1460" y="313"/>
                  <a:pt x="1817" y="328"/>
                </a:cubicBezTo>
                <a:cubicBezTo>
                  <a:pt x="1847" y="238"/>
                  <a:pt x="1876" y="194"/>
                  <a:pt x="1921" y="105"/>
                </a:cubicBezTo>
                <a:cubicBezTo>
                  <a:pt x="1370" y="90"/>
                  <a:pt x="1073" y="75"/>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2"/>
          <p:cNvGrpSpPr/>
          <p:nvPr/>
        </p:nvGrpSpPr>
        <p:grpSpPr>
          <a:xfrm>
            <a:off x="6959213" y="2926320"/>
            <a:ext cx="723461" cy="240573"/>
            <a:chOff x="6959213" y="2926320"/>
            <a:chExt cx="723461" cy="240573"/>
          </a:xfrm>
        </p:grpSpPr>
        <p:sp>
          <p:nvSpPr>
            <p:cNvPr id="46" name="Google Shape;46;p2"/>
            <p:cNvSpPr/>
            <p:nvPr/>
          </p:nvSpPr>
          <p:spPr>
            <a:xfrm>
              <a:off x="7362002" y="2968389"/>
              <a:ext cx="57148" cy="134356"/>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959213" y="3027555"/>
              <a:ext cx="128298" cy="139337"/>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093969" y="3002650"/>
              <a:ext cx="153876" cy="135971"/>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249727" y="2985419"/>
              <a:ext cx="118335" cy="134356"/>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421101" y="2949609"/>
              <a:ext cx="139337" cy="136914"/>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559357" y="2926320"/>
              <a:ext cx="123316" cy="144385"/>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2"/>
          <p:cNvSpPr/>
          <p:nvPr/>
        </p:nvSpPr>
        <p:spPr>
          <a:xfrm>
            <a:off x="4577551" y="3354081"/>
            <a:ext cx="149434" cy="135500"/>
          </a:xfrm>
          <a:custGeom>
            <a:rect b="b" l="l" r="r" t="t"/>
            <a:pathLst>
              <a:path extrusionOk="0" h="2013" w="2220">
                <a:moveTo>
                  <a:pt x="1097" y="506"/>
                </a:moveTo>
                <a:cubicBezTo>
                  <a:pt x="1334" y="506"/>
                  <a:pt x="1564" y="671"/>
                  <a:pt x="1609" y="954"/>
                </a:cubicBezTo>
                <a:cubicBezTo>
                  <a:pt x="1654" y="1252"/>
                  <a:pt x="1446" y="1520"/>
                  <a:pt x="1148" y="1550"/>
                </a:cubicBezTo>
                <a:cubicBezTo>
                  <a:pt x="1129" y="1551"/>
                  <a:pt x="1111" y="1552"/>
                  <a:pt x="1093" y="1552"/>
                </a:cubicBezTo>
                <a:cubicBezTo>
                  <a:pt x="665" y="1552"/>
                  <a:pt x="415" y="1059"/>
                  <a:pt x="687" y="716"/>
                </a:cubicBezTo>
                <a:cubicBezTo>
                  <a:pt x="796" y="572"/>
                  <a:pt x="948" y="506"/>
                  <a:pt x="1097" y="506"/>
                </a:cubicBezTo>
                <a:close/>
                <a:moveTo>
                  <a:pt x="1105" y="0"/>
                </a:moveTo>
                <a:cubicBezTo>
                  <a:pt x="554" y="0"/>
                  <a:pt x="1" y="385"/>
                  <a:pt x="17" y="1103"/>
                </a:cubicBezTo>
                <a:cubicBezTo>
                  <a:pt x="70" y="1623"/>
                  <a:pt x="506" y="2012"/>
                  <a:pt x="1014" y="2012"/>
                </a:cubicBezTo>
                <a:cubicBezTo>
                  <a:pt x="1073" y="2012"/>
                  <a:pt x="1132" y="2007"/>
                  <a:pt x="1193" y="1996"/>
                </a:cubicBezTo>
                <a:cubicBezTo>
                  <a:pt x="1803" y="1937"/>
                  <a:pt x="2220" y="1475"/>
                  <a:pt x="2160" y="895"/>
                </a:cubicBezTo>
                <a:cubicBezTo>
                  <a:pt x="2057" y="287"/>
                  <a:pt x="1582" y="0"/>
                  <a:pt x="1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735933" y="3344119"/>
            <a:ext cx="111268" cy="133346"/>
          </a:xfrm>
          <a:custGeom>
            <a:rect b="b" l="l" r="r" t="t"/>
            <a:pathLst>
              <a:path extrusionOk="0" h="1981" w="1653">
                <a:moveTo>
                  <a:pt x="551" y="1"/>
                </a:moveTo>
                <a:lnTo>
                  <a:pt x="1" y="60"/>
                </a:lnTo>
                <a:lnTo>
                  <a:pt x="179" y="1980"/>
                </a:lnTo>
                <a:lnTo>
                  <a:pt x="1653" y="1832"/>
                </a:lnTo>
                <a:lnTo>
                  <a:pt x="1608" y="1415"/>
                </a:lnTo>
                <a:lnTo>
                  <a:pt x="685" y="1489"/>
                </a:lnTo>
                <a:lnTo>
                  <a:pt x="5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849150" y="3334090"/>
            <a:ext cx="49138" cy="133346"/>
          </a:xfrm>
          <a:custGeom>
            <a:rect b="b" l="l" r="r" t="t"/>
            <a:pathLst>
              <a:path extrusionOk="0" h="1981" w="730">
                <a:moveTo>
                  <a:pt x="536" y="1"/>
                </a:moveTo>
                <a:lnTo>
                  <a:pt x="1" y="60"/>
                </a:lnTo>
                <a:lnTo>
                  <a:pt x="179" y="1981"/>
                </a:lnTo>
                <a:lnTo>
                  <a:pt x="730" y="1921"/>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907240" y="3321435"/>
            <a:ext cx="134356" cy="135837"/>
          </a:xfrm>
          <a:custGeom>
            <a:rect b="b" l="l" r="r" t="t"/>
            <a:pathLst>
              <a:path extrusionOk="0" h="2018" w="1996">
                <a:moveTo>
                  <a:pt x="1157" y="0"/>
                </a:moveTo>
                <a:cubicBezTo>
                  <a:pt x="1109" y="0"/>
                  <a:pt x="1061" y="3"/>
                  <a:pt x="1013" y="10"/>
                </a:cubicBezTo>
                <a:cubicBezTo>
                  <a:pt x="433" y="40"/>
                  <a:pt x="1" y="546"/>
                  <a:pt x="60" y="1112"/>
                </a:cubicBezTo>
                <a:cubicBezTo>
                  <a:pt x="101" y="1638"/>
                  <a:pt x="545" y="2017"/>
                  <a:pt x="1049" y="2017"/>
                </a:cubicBezTo>
                <a:cubicBezTo>
                  <a:pt x="1101" y="2017"/>
                  <a:pt x="1154" y="2013"/>
                  <a:pt x="1207" y="2005"/>
                </a:cubicBezTo>
                <a:cubicBezTo>
                  <a:pt x="1519" y="1990"/>
                  <a:pt x="1817" y="1826"/>
                  <a:pt x="1996" y="1573"/>
                </a:cubicBezTo>
                <a:lnTo>
                  <a:pt x="1623" y="1290"/>
                </a:lnTo>
                <a:cubicBezTo>
                  <a:pt x="1534" y="1439"/>
                  <a:pt x="1370" y="1543"/>
                  <a:pt x="1192" y="1558"/>
                </a:cubicBezTo>
                <a:cubicBezTo>
                  <a:pt x="552" y="1514"/>
                  <a:pt x="477" y="621"/>
                  <a:pt x="1088" y="457"/>
                </a:cubicBezTo>
                <a:cubicBezTo>
                  <a:pt x="1103" y="456"/>
                  <a:pt x="1118" y="455"/>
                  <a:pt x="1133" y="455"/>
                </a:cubicBezTo>
                <a:cubicBezTo>
                  <a:pt x="1296" y="455"/>
                  <a:pt x="1455" y="528"/>
                  <a:pt x="1564" y="650"/>
                </a:cubicBezTo>
                <a:lnTo>
                  <a:pt x="1876" y="293"/>
                </a:lnTo>
                <a:cubicBezTo>
                  <a:pt x="1687" y="104"/>
                  <a:pt x="1423" y="0"/>
                  <a:pt x="11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5047515" y="3309050"/>
            <a:ext cx="116316" cy="139337"/>
          </a:xfrm>
          <a:custGeom>
            <a:rect b="b" l="l" r="r" t="t"/>
            <a:pathLst>
              <a:path extrusionOk="0" h="2070" w="1728">
                <a:moveTo>
                  <a:pt x="1504" y="1"/>
                </a:moveTo>
                <a:lnTo>
                  <a:pt x="1" y="135"/>
                </a:lnTo>
                <a:lnTo>
                  <a:pt x="179" y="2070"/>
                </a:lnTo>
                <a:lnTo>
                  <a:pt x="1727" y="1921"/>
                </a:lnTo>
                <a:lnTo>
                  <a:pt x="1698" y="1489"/>
                </a:lnTo>
                <a:lnTo>
                  <a:pt x="686" y="1593"/>
                </a:lnTo>
                <a:lnTo>
                  <a:pt x="641" y="1236"/>
                </a:lnTo>
                <a:lnTo>
                  <a:pt x="1504" y="1162"/>
                </a:lnTo>
                <a:lnTo>
                  <a:pt x="1460" y="745"/>
                </a:lnTo>
                <a:lnTo>
                  <a:pt x="611" y="834"/>
                </a:lnTo>
                <a:lnTo>
                  <a:pt x="581" y="507"/>
                </a:lnTo>
                <a:lnTo>
                  <a:pt x="1549" y="418"/>
                </a:lnTo>
                <a:lnTo>
                  <a:pt x="15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4278" y="2201919"/>
            <a:ext cx="112345" cy="90401"/>
          </a:xfrm>
          <a:custGeom>
            <a:rect b="b" l="l" r="r" t="t"/>
            <a:pathLst>
              <a:path extrusionOk="0" h="1343" w="1669">
                <a:moveTo>
                  <a:pt x="968" y="477"/>
                </a:moveTo>
                <a:lnTo>
                  <a:pt x="1132" y="611"/>
                </a:lnTo>
                <a:cubicBezTo>
                  <a:pt x="1251" y="715"/>
                  <a:pt x="1266" y="820"/>
                  <a:pt x="1177" y="924"/>
                </a:cubicBezTo>
                <a:cubicBezTo>
                  <a:pt x="1141" y="967"/>
                  <a:pt x="1098" y="989"/>
                  <a:pt x="1051" y="989"/>
                </a:cubicBezTo>
                <a:cubicBezTo>
                  <a:pt x="999" y="989"/>
                  <a:pt x="941" y="963"/>
                  <a:pt x="879" y="909"/>
                </a:cubicBezTo>
                <a:lnTo>
                  <a:pt x="715" y="775"/>
                </a:lnTo>
                <a:lnTo>
                  <a:pt x="968" y="477"/>
                </a:lnTo>
                <a:close/>
                <a:moveTo>
                  <a:pt x="879" y="1"/>
                </a:moveTo>
                <a:lnTo>
                  <a:pt x="1" y="1013"/>
                </a:lnTo>
                <a:lnTo>
                  <a:pt x="284" y="1266"/>
                </a:lnTo>
                <a:lnTo>
                  <a:pt x="522" y="998"/>
                </a:lnTo>
                <a:lnTo>
                  <a:pt x="686" y="1162"/>
                </a:lnTo>
                <a:cubicBezTo>
                  <a:pt x="829" y="1283"/>
                  <a:pt x="977" y="1342"/>
                  <a:pt x="1115" y="1342"/>
                </a:cubicBezTo>
                <a:cubicBezTo>
                  <a:pt x="1248" y="1342"/>
                  <a:pt x="1372" y="1287"/>
                  <a:pt x="1475" y="1177"/>
                </a:cubicBezTo>
                <a:cubicBezTo>
                  <a:pt x="1668" y="939"/>
                  <a:pt x="1623" y="641"/>
                  <a:pt x="1341" y="403"/>
                </a:cubicBezTo>
                <a:lnTo>
                  <a:pt x="8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5889" y="2276298"/>
            <a:ext cx="110864" cy="100094"/>
          </a:xfrm>
          <a:custGeom>
            <a:rect b="b" l="l" r="r" t="t"/>
            <a:pathLst>
              <a:path extrusionOk="0" h="1487" w="1647">
                <a:moveTo>
                  <a:pt x="813" y="413"/>
                </a:moveTo>
                <a:cubicBezTo>
                  <a:pt x="1131" y="413"/>
                  <a:pt x="1303" y="767"/>
                  <a:pt x="1102" y="1024"/>
                </a:cubicBezTo>
                <a:cubicBezTo>
                  <a:pt x="1036" y="1116"/>
                  <a:pt x="927" y="1166"/>
                  <a:pt x="819" y="1166"/>
                </a:cubicBezTo>
                <a:cubicBezTo>
                  <a:pt x="733" y="1166"/>
                  <a:pt x="647" y="1135"/>
                  <a:pt x="581" y="1069"/>
                </a:cubicBezTo>
                <a:cubicBezTo>
                  <a:pt x="328" y="861"/>
                  <a:pt x="447" y="444"/>
                  <a:pt x="775" y="414"/>
                </a:cubicBezTo>
                <a:cubicBezTo>
                  <a:pt x="788" y="413"/>
                  <a:pt x="801" y="413"/>
                  <a:pt x="813" y="413"/>
                </a:cubicBezTo>
                <a:close/>
                <a:moveTo>
                  <a:pt x="853" y="1"/>
                </a:moveTo>
                <a:cubicBezTo>
                  <a:pt x="638" y="1"/>
                  <a:pt x="420" y="93"/>
                  <a:pt x="269" y="295"/>
                </a:cubicBezTo>
                <a:cubicBezTo>
                  <a:pt x="1" y="593"/>
                  <a:pt x="45" y="1069"/>
                  <a:pt x="373" y="1307"/>
                </a:cubicBezTo>
                <a:cubicBezTo>
                  <a:pt x="518" y="1431"/>
                  <a:pt x="686" y="1486"/>
                  <a:pt x="851" y="1486"/>
                </a:cubicBezTo>
                <a:cubicBezTo>
                  <a:pt x="1261" y="1486"/>
                  <a:pt x="1647" y="1145"/>
                  <a:pt x="1593" y="667"/>
                </a:cubicBezTo>
                <a:cubicBezTo>
                  <a:pt x="1556" y="250"/>
                  <a:pt x="1208" y="1"/>
                  <a:pt x="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0066" y="2336204"/>
            <a:ext cx="79227" cy="114297"/>
          </a:xfrm>
          <a:custGeom>
            <a:rect b="b" l="l" r="r" t="t"/>
            <a:pathLst>
              <a:path extrusionOk="0" h="1698" w="1177">
                <a:moveTo>
                  <a:pt x="893" y="1"/>
                </a:moveTo>
                <a:lnTo>
                  <a:pt x="0" y="1028"/>
                </a:lnTo>
                <a:lnTo>
                  <a:pt x="789" y="1697"/>
                </a:lnTo>
                <a:lnTo>
                  <a:pt x="983" y="1459"/>
                </a:lnTo>
                <a:lnTo>
                  <a:pt x="491" y="1042"/>
                </a:lnTo>
                <a:lnTo>
                  <a:pt x="1176" y="254"/>
                </a:lnTo>
                <a:lnTo>
                  <a:pt x="8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50175" y="2388303"/>
            <a:ext cx="79227" cy="85218"/>
          </a:xfrm>
          <a:custGeom>
            <a:rect b="b" l="l" r="r" t="t"/>
            <a:pathLst>
              <a:path extrusionOk="0" h="1266" w="1177">
                <a:moveTo>
                  <a:pt x="893" y="1"/>
                </a:moveTo>
                <a:lnTo>
                  <a:pt x="0" y="1013"/>
                </a:lnTo>
                <a:lnTo>
                  <a:pt x="283" y="1266"/>
                </a:lnTo>
                <a:lnTo>
                  <a:pt x="1176" y="254"/>
                </a:lnTo>
                <a:lnTo>
                  <a:pt x="8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92244" y="2431853"/>
            <a:ext cx="104267" cy="97670"/>
          </a:xfrm>
          <a:custGeom>
            <a:rect b="b" l="l" r="r" t="t"/>
            <a:pathLst>
              <a:path extrusionOk="0" h="1451" w="1549">
                <a:moveTo>
                  <a:pt x="791" y="0"/>
                </a:moveTo>
                <a:cubicBezTo>
                  <a:pt x="596" y="0"/>
                  <a:pt x="401" y="83"/>
                  <a:pt x="268" y="247"/>
                </a:cubicBezTo>
                <a:cubicBezTo>
                  <a:pt x="1" y="544"/>
                  <a:pt x="45" y="1006"/>
                  <a:pt x="358" y="1259"/>
                </a:cubicBezTo>
                <a:cubicBezTo>
                  <a:pt x="490" y="1379"/>
                  <a:pt x="660" y="1450"/>
                  <a:pt x="838" y="1450"/>
                </a:cubicBezTo>
                <a:cubicBezTo>
                  <a:pt x="881" y="1450"/>
                  <a:pt x="925" y="1446"/>
                  <a:pt x="968" y="1437"/>
                </a:cubicBezTo>
                <a:lnTo>
                  <a:pt x="923" y="1125"/>
                </a:lnTo>
                <a:cubicBezTo>
                  <a:pt x="904" y="1127"/>
                  <a:pt x="883" y="1129"/>
                  <a:pt x="863" y="1129"/>
                </a:cubicBezTo>
                <a:cubicBezTo>
                  <a:pt x="761" y="1129"/>
                  <a:pt x="655" y="1098"/>
                  <a:pt x="581" y="1036"/>
                </a:cubicBezTo>
                <a:cubicBezTo>
                  <a:pt x="277" y="767"/>
                  <a:pt x="524" y="351"/>
                  <a:pt x="832" y="351"/>
                </a:cubicBezTo>
                <a:cubicBezTo>
                  <a:pt x="916" y="351"/>
                  <a:pt x="1004" y="382"/>
                  <a:pt x="1087" y="455"/>
                </a:cubicBezTo>
                <a:cubicBezTo>
                  <a:pt x="1176" y="529"/>
                  <a:pt x="1236" y="649"/>
                  <a:pt x="1221" y="768"/>
                </a:cubicBezTo>
                <a:lnTo>
                  <a:pt x="1549" y="768"/>
                </a:lnTo>
                <a:cubicBezTo>
                  <a:pt x="1549" y="559"/>
                  <a:pt x="1459" y="336"/>
                  <a:pt x="1281" y="202"/>
                </a:cubicBezTo>
                <a:cubicBezTo>
                  <a:pt x="1146" y="68"/>
                  <a:pt x="968" y="0"/>
                  <a:pt x="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56391" y="2480452"/>
            <a:ext cx="113287" cy="116316"/>
          </a:xfrm>
          <a:custGeom>
            <a:rect b="b" l="l" r="r" t="t"/>
            <a:pathLst>
              <a:path extrusionOk="0" h="1728" w="1683">
                <a:moveTo>
                  <a:pt x="878" y="1"/>
                </a:moveTo>
                <a:lnTo>
                  <a:pt x="0" y="1013"/>
                </a:lnTo>
                <a:lnTo>
                  <a:pt x="819" y="1728"/>
                </a:lnTo>
                <a:lnTo>
                  <a:pt x="997" y="1504"/>
                </a:lnTo>
                <a:lnTo>
                  <a:pt x="476" y="1043"/>
                </a:lnTo>
                <a:lnTo>
                  <a:pt x="640" y="849"/>
                </a:lnTo>
                <a:lnTo>
                  <a:pt x="1087" y="1251"/>
                </a:lnTo>
                <a:lnTo>
                  <a:pt x="1280" y="1028"/>
                </a:lnTo>
                <a:lnTo>
                  <a:pt x="819" y="641"/>
                </a:lnTo>
                <a:lnTo>
                  <a:pt x="968" y="462"/>
                </a:lnTo>
                <a:lnTo>
                  <a:pt x="1489" y="909"/>
                </a:lnTo>
                <a:lnTo>
                  <a:pt x="1682" y="686"/>
                </a:lnTo>
                <a:lnTo>
                  <a:pt x="8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694153" y="3349167"/>
            <a:ext cx="149299" cy="108239"/>
          </a:xfrm>
          <a:custGeom>
            <a:rect b="b" l="l" r="r" t="t"/>
            <a:pathLst>
              <a:path extrusionOk="0" h="1608" w="2218">
                <a:moveTo>
                  <a:pt x="1131" y="506"/>
                </a:moveTo>
                <a:lnTo>
                  <a:pt x="1384" y="610"/>
                </a:lnTo>
                <a:cubicBezTo>
                  <a:pt x="1578" y="685"/>
                  <a:pt x="1622" y="804"/>
                  <a:pt x="1548" y="953"/>
                </a:cubicBezTo>
                <a:cubicBezTo>
                  <a:pt x="1488" y="1032"/>
                  <a:pt x="1402" y="1079"/>
                  <a:pt x="1299" y="1079"/>
                </a:cubicBezTo>
                <a:cubicBezTo>
                  <a:pt x="1247" y="1079"/>
                  <a:pt x="1191" y="1067"/>
                  <a:pt x="1131" y="1042"/>
                </a:cubicBezTo>
                <a:lnTo>
                  <a:pt x="863" y="938"/>
                </a:lnTo>
                <a:lnTo>
                  <a:pt x="1131" y="506"/>
                </a:lnTo>
                <a:close/>
                <a:moveTo>
                  <a:pt x="893" y="0"/>
                </a:moveTo>
                <a:cubicBezTo>
                  <a:pt x="521" y="610"/>
                  <a:pt x="327" y="864"/>
                  <a:pt x="0" y="1399"/>
                </a:cubicBezTo>
                <a:cubicBezTo>
                  <a:pt x="179" y="1474"/>
                  <a:pt x="283" y="1518"/>
                  <a:pt x="461" y="1608"/>
                </a:cubicBezTo>
                <a:cubicBezTo>
                  <a:pt x="551" y="1459"/>
                  <a:pt x="595" y="1384"/>
                  <a:pt x="670" y="1236"/>
                </a:cubicBezTo>
                <a:lnTo>
                  <a:pt x="968" y="1370"/>
                </a:lnTo>
                <a:cubicBezTo>
                  <a:pt x="1123" y="1437"/>
                  <a:pt x="1277" y="1470"/>
                  <a:pt x="1419" y="1470"/>
                </a:cubicBezTo>
                <a:cubicBezTo>
                  <a:pt x="1684" y="1470"/>
                  <a:pt x="1908" y="1354"/>
                  <a:pt x="2024" y="1131"/>
                </a:cubicBezTo>
                <a:cubicBezTo>
                  <a:pt x="2218" y="789"/>
                  <a:pt x="2054" y="447"/>
                  <a:pt x="1608" y="268"/>
                </a:cubicBezTo>
                <a:lnTo>
                  <a:pt x="8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735650" y="4428786"/>
            <a:ext cx="3695192" cy="438893"/>
          </a:xfrm>
          <a:custGeom>
            <a:rect b="b" l="l" r="r" t="t"/>
            <a:pathLst>
              <a:path extrusionOk="0" h="9646" w="81213">
                <a:moveTo>
                  <a:pt x="58974" y="328"/>
                </a:moveTo>
                <a:cubicBezTo>
                  <a:pt x="65613" y="343"/>
                  <a:pt x="67235" y="447"/>
                  <a:pt x="67444" y="521"/>
                </a:cubicBezTo>
                <a:cubicBezTo>
                  <a:pt x="67607" y="626"/>
                  <a:pt x="68218" y="804"/>
                  <a:pt x="69304" y="1102"/>
                </a:cubicBezTo>
                <a:cubicBezTo>
                  <a:pt x="70316" y="1400"/>
                  <a:pt x="71850" y="1831"/>
                  <a:pt x="72088" y="1995"/>
                </a:cubicBezTo>
                <a:cubicBezTo>
                  <a:pt x="72147" y="2174"/>
                  <a:pt x="71954" y="3111"/>
                  <a:pt x="71745" y="3856"/>
                </a:cubicBezTo>
                <a:lnTo>
                  <a:pt x="71686" y="4064"/>
                </a:lnTo>
                <a:lnTo>
                  <a:pt x="72564" y="4153"/>
                </a:lnTo>
                <a:lnTo>
                  <a:pt x="72609" y="4153"/>
                </a:lnTo>
                <a:cubicBezTo>
                  <a:pt x="73732" y="3859"/>
                  <a:pt x="75287" y="3685"/>
                  <a:pt x="76844" y="3685"/>
                </a:cubicBezTo>
                <a:cubicBezTo>
                  <a:pt x="77020" y="3685"/>
                  <a:pt x="77196" y="3687"/>
                  <a:pt x="77372" y="3692"/>
                </a:cubicBezTo>
                <a:cubicBezTo>
                  <a:pt x="79069" y="3722"/>
                  <a:pt x="80349" y="4228"/>
                  <a:pt x="80736" y="4704"/>
                </a:cubicBezTo>
                <a:cubicBezTo>
                  <a:pt x="80810" y="4778"/>
                  <a:pt x="80855" y="4868"/>
                  <a:pt x="80855" y="4972"/>
                </a:cubicBezTo>
                <a:cubicBezTo>
                  <a:pt x="80587" y="5508"/>
                  <a:pt x="78191" y="6192"/>
                  <a:pt x="75824" y="6207"/>
                </a:cubicBezTo>
                <a:cubicBezTo>
                  <a:pt x="75723" y="6208"/>
                  <a:pt x="75623" y="6209"/>
                  <a:pt x="75526" y="6209"/>
                </a:cubicBezTo>
                <a:cubicBezTo>
                  <a:pt x="72687" y="6209"/>
                  <a:pt x="71452" y="5801"/>
                  <a:pt x="71150" y="5672"/>
                </a:cubicBezTo>
                <a:lnTo>
                  <a:pt x="71105" y="5657"/>
                </a:lnTo>
                <a:lnTo>
                  <a:pt x="70197" y="5716"/>
                </a:lnTo>
                <a:lnTo>
                  <a:pt x="70168" y="5731"/>
                </a:lnTo>
                <a:cubicBezTo>
                  <a:pt x="70138" y="5746"/>
                  <a:pt x="67146" y="7487"/>
                  <a:pt x="66297" y="7770"/>
                </a:cubicBezTo>
                <a:cubicBezTo>
                  <a:pt x="65732" y="7949"/>
                  <a:pt x="61490" y="8410"/>
                  <a:pt x="58394" y="8738"/>
                </a:cubicBezTo>
                <a:cubicBezTo>
                  <a:pt x="56667" y="8931"/>
                  <a:pt x="55178" y="9095"/>
                  <a:pt x="54672" y="9169"/>
                </a:cubicBezTo>
                <a:cubicBezTo>
                  <a:pt x="54162" y="9242"/>
                  <a:pt x="52191" y="9266"/>
                  <a:pt x="49815" y="9266"/>
                </a:cubicBezTo>
                <a:cubicBezTo>
                  <a:pt x="46374" y="9266"/>
                  <a:pt x="42082" y="9217"/>
                  <a:pt x="40145" y="9199"/>
                </a:cubicBezTo>
                <a:lnTo>
                  <a:pt x="39192" y="9199"/>
                </a:lnTo>
                <a:cubicBezTo>
                  <a:pt x="38091" y="9140"/>
                  <a:pt x="36989" y="8961"/>
                  <a:pt x="35917" y="8663"/>
                </a:cubicBezTo>
                <a:cubicBezTo>
                  <a:pt x="36319" y="8366"/>
                  <a:pt x="36751" y="8113"/>
                  <a:pt x="37197" y="7889"/>
                </a:cubicBezTo>
                <a:cubicBezTo>
                  <a:pt x="37606" y="7875"/>
                  <a:pt x="41436" y="7634"/>
                  <a:pt x="42875" y="7634"/>
                </a:cubicBezTo>
                <a:cubicBezTo>
                  <a:pt x="42955" y="7634"/>
                  <a:pt x="43028" y="7635"/>
                  <a:pt x="43092" y="7636"/>
                </a:cubicBezTo>
                <a:cubicBezTo>
                  <a:pt x="43553" y="7651"/>
                  <a:pt x="43658" y="7770"/>
                  <a:pt x="43687" y="7815"/>
                </a:cubicBezTo>
                <a:cubicBezTo>
                  <a:pt x="43732" y="7949"/>
                  <a:pt x="43598" y="8172"/>
                  <a:pt x="43524" y="8262"/>
                </a:cubicBezTo>
                <a:lnTo>
                  <a:pt x="43271" y="8574"/>
                </a:lnTo>
                <a:lnTo>
                  <a:pt x="43672" y="8574"/>
                </a:lnTo>
                <a:cubicBezTo>
                  <a:pt x="44015" y="8574"/>
                  <a:pt x="52172" y="8381"/>
                  <a:pt x="53392" y="8262"/>
                </a:cubicBezTo>
                <a:cubicBezTo>
                  <a:pt x="54613" y="8142"/>
                  <a:pt x="57054" y="7502"/>
                  <a:pt x="57158" y="7487"/>
                </a:cubicBezTo>
                <a:lnTo>
                  <a:pt x="58245" y="7190"/>
                </a:lnTo>
                <a:lnTo>
                  <a:pt x="57113" y="7115"/>
                </a:lnTo>
                <a:cubicBezTo>
                  <a:pt x="57054" y="7115"/>
                  <a:pt x="50430" y="6624"/>
                  <a:pt x="48123" y="6475"/>
                </a:cubicBezTo>
                <a:lnTo>
                  <a:pt x="47974" y="6475"/>
                </a:lnTo>
                <a:cubicBezTo>
                  <a:pt x="43628" y="6565"/>
                  <a:pt x="21940" y="7026"/>
                  <a:pt x="21271" y="7026"/>
                </a:cubicBezTo>
                <a:cubicBezTo>
                  <a:pt x="20616" y="7026"/>
                  <a:pt x="10360" y="6847"/>
                  <a:pt x="10271" y="6847"/>
                </a:cubicBezTo>
                <a:cubicBezTo>
                  <a:pt x="10196" y="6847"/>
                  <a:pt x="2143" y="6922"/>
                  <a:pt x="1548" y="6922"/>
                </a:cubicBezTo>
                <a:cubicBezTo>
                  <a:pt x="1250" y="6922"/>
                  <a:pt x="908" y="6669"/>
                  <a:pt x="685" y="6446"/>
                </a:cubicBezTo>
                <a:cubicBezTo>
                  <a:pt x="4064" y="5791"/>
                  <a:pt x="8901" y="4868"/>
                  <a:pt x="9184" y="4868"/>
                </a:cubicBezTo>
                <a:cubicBezTo>
                  <a:pt x="9407" y="4868"/>
                  <a:pt x="10836" y="5240"/>
                  <a:pt x="11685" y="5478"/>
                </a:cubicBezTo>
                <a:lnTo>
                  <a:pt x="11729" y="5478"/>
                </a:lnTo>
                <a:cubicBezTo>
                  <a:pt x="11819" y="5478"/>
                  <a:pt x="19662" y="5576"/>
                  <a:pt x="22866" y="5576"/>
                </a:cubicBezTo>
                <a:cubicBezTo>
                  <a:pt x="23400" y="5576"/>
                  <a:pt x="23805" y="5574"/>
                  <a:pt x="24024" y="5567"/>
                </a:cubicBezTo>
                <a:lnTo>
                  <a:pt x="26361" y="5508"/>
                </a:lnTo>
                <a:cubicBezTo>
                  <a:pt x="38731" y="5195"/>
                  <a:pt x="41246" y="5091"/>
                  <a:pt x="41410" y="5031"/>
                </a:cubicBezTo>
                <a:lnTo>
                  <a:pt x="41469" y="5017"/>
                </a:lnTo>
                <a:cubicBezTo>
                  <a:pt x="42333" y="4734"/>
                  <a:pt x="42511" y="4600"/>
                  <a:pt x="42541" y="4436"/>
                </a:cubicBezTo>
                <a:cubicBezTo>
                  <a:pt x="42556" y="4347"/>
                  <a:pt x="42526" y="4272"/>
                  <a:pt x="42467" y="4213"/>
                </a:cubicBezTo>
                <a:cubicBezTo>
                  <a:pt x="41827" y="3617"/>
                  <a:pt x="39133" y="2456"/>
                  <a:pt x="38388" y="2456"/>
                </a:cubicBezTo>
                <a:lnTo>
                  <a:pt x="38358" y="2456"/>
                </a:lnTo>
                <a:cubicBezTo>
                  <a:pt x="37614" y="2501"/>
                  <a:pt x="28728" y="3603"/>
                  <a:pt x="28356" y="3647"/>
                </a:cubicBezTo>
                <a:lnTo>
                  <a:pt x="24947" y="4570"/>
                </a:lnTo>
                <a:lnTo>
                  <a:pt x="18547" y="3826"/>
                </a:lnTo>
                <a:lnTo>
                  <a:pt x="19931" y="3558"/>
                </a:lnTo>
                <a:lnTo>
                  <a:pt x="27865" y="3201"/>
                </a:lnTo>
                <a:lnTo>
                  <a:pt x="27894" y="3201"/>
                </a:lnTo>
                <a:cubicBezTo>
                  <a:pt x="33662" y="2172"/>
                  <a:pt x="42246" y="767"/>
                  <a:pt x="43880" y="767"/>
                </a:cubicBezTo>
                <a:cubicBezTo>
                  <a:pt x="43996" y="767"/>
                  <a:pt x="44077" y="774"/>
                  <a:pt x="44119" y="789"/>
                </a:cubicBezTo>
                <a:cubicBezTo>
                  <a:pt x="44923" y="1161"/>
                  <a:pt x="49939" y="2962"/>
                  <a:pt x="50147" y="3037"/>
                </a:cubicBezTo>
                <a:lnTo>
                  <a:pt x="54672" y="3781"/>
                </a:lnTo>
                <a:lnTo>
                  <a:pt x="54702" y="3781"/>
                </a:lnTo>
                <a:cubicBezTo>
                  <a:pt x="58438" y="3781"/>
                  <a:pt x="64050" y="2709"/>
                  <a:pt x="64109" y="2709"/>
                </a:cubicBezTo>
                <a:lnTo>
                  <a:pt x="64452" y="2635"/>
                </a:lnTo>
                <a:lnTo>
                  <a:pt x="64199" y="2397"/>
                </a:lnTo>
                <a:cubicBezTo>
                  <a:pt x="64124" y="2308"/>
                  <a:pt x="63380" y="1563"/>
                  <a:pt x="62829" y="1429"/>
                </a:cubicBezTo>
                <a:cubicBezTo>
                  <a:pt x="62293" y="1280"/>
                  <a:pt x="58111" y="998"/>
                  <a:pt x="57917" y="983"/>
                </a:cubicBezTo>
                <a:lnTo>
                  <a:pt x="57888" y="983"/>
                </a:lnTo>
                <a:lnTo>
                  <a:pt x="57843" y="998"/>
                </a:lnTo>
                <a:cubicBezTo>
                  <a:pt x="57828" y="1013"/>
                  <a:pt x="55342" y="1876"/>
                  <a:pt x="54330" y="1876"/>
                </a:cubicBezTo>
                <a:cubicBezTo>
                  <a:pt x="53482" y="1846"/>
                  <a:pt x="52618" y="1757"/>
                  <a:pt x="51770" y="1638"/>
                </a:cubicBezTo>
                <a:cubicBezTo>
                  <a:pt x="52544" y="1325"/>
                  <a:pt x="53348" y="1072"/>
                  <a:pt x="54151" y="864"/>
                </a:cubicBezTo>
                <a:cubicBezTo>
                  <a:pt x="55059" y="685"/>
                  <a:pt x="57783" y="328"/>
                  <a:pt x="58364" y="328"/>
                </a:cubicBezTo>
                <a:close/>
                <a:moveTo>
                  <a:pt x="58349" y="0"/>
                </a:moveTo>
                <a:cubicBezTo>
                  <a:pt x="57739" y="0"/>
                  <a:pt x="55015" y="358"/>
                  <a:pt x="54062" y="551"/>
                </a:cubicBezTo>
                <a:cubicBezTo>
                  <a:pt x="53109" y="730"/>
                  <a:pt x="51055" y="1563"/>
                  <a:pt x="50966" y="1593"/>
                </a:cubicBezTo>
                <a:lnTo>
                  <a:pt x="50341" y="1846"/>
                </a:lnTo>
                <a:lnTo>
                  <a:pt x="51011" y="1950"/>
                </a:lnTo>
                <a:cubicBezTo>
                  <a:pt x="51100" y="1965"/>
                  <a:pt x="53214" y="2293"/>
                  <a:pt x="54285" y="2293"/>
                </a:cubicBezTo>
                <a:lnTo>
                  <a:pt x="54330" y="2293"/>
                </a:lnTo>
                <a:cubicBezTo>
                  <a:pt x="55342" y="2278"/>
                  <a:pt x="57590" y="1519"/>
                  <a:pt x="57917" y="1400"/>
                </a:cubicBezTo>
                <a:cubicBezTo>
                  <a:pt x="59153" y="1489"/>
                  <a:pt x="62308" y="1727"/>
                  <a:pt x="62725" y="1831"/>
                </a:cubicBezTo>
                <a:cubicBezTo>
                  <a:pt x="62993" y="1891"/>
                  <a:pt x="63395" y="2203"/>
                  <a:pt x="63663" y="2456"/>
                </a:cubicBezTo>
                <a:cubicBezTo>
                  <a:pt x="62368" y="2695"/>
                  <a:pt x="57858" y="3454"/>
                  <a:pt x="54702" y="3454"/>
                </a:cubicBezTo>
                <a:lnTo>
                  <a:pt x="50252" y="2709"/>
                </a:lnTo>
                <a:cubicBezTo>
                  <a:pt x="49939" y="2590"/>
                  <a:pt x="45027" y="834"/>
                  <a:pt x="44283" y="477"/>
                </a:cubicBezTo>
                <a:cubicBezTo>
                  <a:pt x="44227" y="449"/>
                  <a:pt x="44102" y="436"/>
                  <a:pt x="43917" y="436"/>
                </a:cubicBezTo>
                <a:cubicBezTo>
                  <a:pt x="41638" y="436"/>
                  <a:pt x="30271" y="2418"/>
                  <a:pt x="27820" y="2858"/>
                </a:cubicBezTo>
                <a:lnTo>
                  <a:pt x="19886" y="3201"/>
                </a:lnTo>
                <a:lnTo>
                  <a:pt x="16120" y="3945"/>
                </a:lnTo>
                <a:lnTo>
                  <a:pt x="24932" y="4957"/>
                </a:lnTo>
                <a:lnTo>
                  <a:pt x="24962" y="4957"/>
                </a:lnTo>
                <a:lnTo>
                  <a:pt x="28400" y="4034"/>
                </a:lnTo>
                <a:cubicBezTo>
                  <a:pt x="28802" y="3990"/>
                  <a:pt x="37644" y="2888"/>
                  <a:pt x="38373" y="2843"/>
                </a:cubicBezTo>
                <a:cubicBezTo>
                  <a:pt x="38377" y="2843"/>
                  <a:pt x="38381" y="2843"/>
                  <a:pt x="38386" y="2843"/>
                </a:cubicBezTo>
                <a:cubicBezTo>
                  <a:pt x="38931" y="2843"/>
                  <a:pt x="41282" y="3801"/>
                  <a:pt x="42095" y="4391"/>
                </a:cubicBezTo>
                <a:cubicBezTo>
                  <a:pt x="41842" y="4511"/>
                  <a:pt x="41603" y="4600"/>
                  <a:pt x="41350" y="4674"/>
                </a:cubicBezTo>
                <a:lnTo>
                  <a:pt x="41276" y="4689"/>
                </a:lnTo>
                <a:cubicBezTo>
                  <a:pt x="40770" y="4778"/>
                  <a:pt x="30663" y="5031"/>
                  <a:pt x="26331" y="5151"/>
                </a:cubicBezTo>
                <a:lnTo>
                  <a:pt x="24009" y="5195"/>
                </a:lnTo>
                <a:cubicBezTo>
                  <a:pt x="23772" y="5202"/>
                  <a:pt x="23318" y="5205"/>
                  <a:pt x="22720" y="5205"/>
                </a:cubicBezTo>
                <a:cubicBezTo>
                  <a:pt x="19530" y="5205"/>
                  <a:pt x="12233" y="5121"/>
                  <a:pt x="11744" y="5121"/>
                </a:cubicBezTo>
                <a:cubicBezTo>
                  <a:pt x="11432" y="5031"/>
                  <a:pt x="9526" y="4496"/>
                  <a:pt x="9169" y="4496"/>
                </a:cubicBezTo>
                <a:cubicBezTo>
                  <a:pt x="8812" y="4496"/>
                  <a:pt x="1161" y="5984"/>
                  <a:pt x="283" y="6148"/>
                </a:cubicBezTo>
                <a:lnTo>
                  <a:pt x="0" y="6207"/>
                </a:lnTo>
                <a:lnTo>
                  <a:pt x="179" y="6446"/>
                </a:lnTo>
                <a:cubicBezTo>
                  <a:pt x="208" y="6475"/>
                  <a:pt x="834" y="7309"/>
                  <a:pt x="1533" y="7309"/>
                </a:cubicBezTo>
                <a:lnTo>
                  <a:pt x="10271" y="7220"/>
                </a:lnTo>
                <a:cubicBezTo>
                  <a:pt x="10375" y="7220"/>
                  <a:pt x="20601" y="7413"/>
                  <a:pt x="21271" y="7413"/>
                </a:cubicBezTo>
                <a:cubicBezTo>
                  <a:pt x="21926" y="7413"/>
                  <a:pt x="43628" y="6937"/>
                  <a:pt x="47974" y="6847"/>
                </a:cubicBezTo>
                <a:lnTo>
                  <a:pt x="48108" y="6847"/>
                </a:lnTo>
                <a:cubicBezTo>
                  <a:pt x="49805" y="6967"/>
                  <a:pt x="53883" y="7264"/>
                  <a:pt x="55908" y="7413"/>
                </a:cubicBezTo>
                <a:cubicBezTo>
                  <a:pt x="55059" y="7621"/>
                  <a:pt x="54211" y="7770"/>
                  <a:pt x="53348" y="7889"/>
                </a:cubicBezTo>
                <a:cubicBezTo>
                  <a:pt x="52276" y="7994"/>
                  <a:pt x="45578" y="8157"/>
                  <a:pt x="44000" y="8202"/>
                </a:cubicBezTo>
                <a:cubicBezTo>
                  <a:pt x="44074" y="8038"/>
                  <a:pt x="44074" y="7860"/>
                  <a:pt x="44015" y="7681"/>
                </a:cubicBezTo>
                <a:cubicBezTo>
                  <a:pt x="43896" y="7428"/>
                  <a:pt x="43598" y="7294"/>
                  <a:pt x="43107" y="7294"/>
                </a:cubicBezTo>
                <a:cubicBezTo>
                  <a:pt x="43041" y="7292"/>
                  <a:pt x="42968" y="7292"/>
                  <a:pt x="42887" y="7292"/>
                </a:cubicBezTo>
                <a:cubicBezTo>
                  <a:pt x="41360" y="7292"/>
                  <a:pt x="37307" y="7547"/>
                  <a:pt x="37123" y="7547"/>
                </a:cubicBezTo>
                <a:lnTo>
                  <a:pt x="37093" y="7547"/>
                </a:lnTo>
                <a:lnTo>
                  <a:pt x="37064" y="7577"/>
                </a:lnTo>
                <a:cubicBezTo>
                  <a:pt x="36022" y="8068"/>
                  <a:pt x="35501" y="8455"/>
                  <a:pt x="35486" y="8708"/>
                </a:cubicBezTo>
                <a:cubicBezTo>
                  <a:pt x="35486" y="8812"/>
                  <a:pt x="35530" y="8902"/>
                  <a:pt x="35620" y="8946"/>
                </a:cubicBezTo>
                <a:cubicBezTo>
                  <a:pt x="36007" y="9169"/>
                  <a:pt x="38269" y="9586"/>
                  <a:pt x="39192" y="9586"/>
                </a:cubicBezTo>
                <a:lnTo>
                  <a:pt x="40130" y="9586"/>
                </a:lnTo>
                <a:cubicBezTo>
                  <a:pt x="42050" y="9601"/>
                  <a:pt x="46233" y="9646"/>
                  <a:pt x="49656" y="9646"/>
                </a:cubicBezTo>
                <a:cubicBezTo>
                  <a:pt x="52127" y="9646"/>
                  <a:pt x="54196" y="9616"/>
                  <a:pt x="54702" y="9586"/>
                </a:cubicBezTo>
                <a:cubicBezTo>
                  <a:pt x="55193" y="9512"/>
                  <a:pt x="56682" y="9348"/>
                  <a:pt x="58408" y="9155"/>
                </a:cubicBezTo>
                <a:cubicBezTo>
                  <a:pt x="61683" y="8797"/>
                  <a:pt x="65777" y="8351"/>
                  <a:pt x="66372" y="8157"/>
                </a:cubicBezTo>
                <a:cubicBezTo>
                  <a:pt x="67220" y="7889"/>
                  <a:pt x="69915" y="6326"/>
                  <a:pt x="70287" y="6118"/>
                </a:cubicBezTo>
                <a:lnTo>
                  <a:pt x="71016" y="6073"/>
                </a:lnTo>
                <a:cubicBezTo>
                  <a:pt x="71404" y="6232"/>
                  <a:pt x="72695" y="6626"/>
                  <a:pt x="75491" y="6626"/>
                </a:cubicBezTo>
                <a:cubicBezTo>
                  <a:pt x="75590" y="6626"/>
                  <a:pt x="75691" y="6625"/>
                  <a:pt x="75794" y="6624"/>
                </a:cubicBezTo>
                <a:cubicBezTo>
                  <a:pt x="78057" y="6609"/>
                  <a:pt x="80840" y="5969"/>
                  <a:pt x="81182" y="5136"/>
                </a:cubicBezTo>
                <a:lnTo>
                  <a:pt x="81182" y="5106"/>
                </a:lnTo>
                <a:cubicBezTo>
                  <a:pt x="81212" y="4883"/>
                  <a:pt x="81153" y="4659"/>
                  <a:pt x="81004" y="4511"/>
                </a:cubicBezTo>
                <a:cubicBezTo>
                  <a:pt x="80483" y="3856"/>
                  <a:pt x="78979" y="3379"/>
                  <a:pt x="77357" y="3349"/>
                </a:cubicBezTo>
                <a:cubicBezTo>
                  <a:pt x="77231" y="3347"/>
                  <a:pt x="77105" y="3346"/>
                  <a:pt x="76979" y="3346"/>
                </a:cubicBezTo>
                <a:cubicBezTo>
                  <a:pt x="75356" y="3346"/>
                  <a:pt x="73707" y="3522"/>
                  <a:pt x="72519" y="3826"/>
                </a:cubicBezTo>
                <a:lnTo>
                  <a:pt x="72147" y="3781"/>
                </a:lnTo>
                <a:cubicBezTo>
                  <a:pt x="72311" y="3171"/>
                  <a:pt x="72564" y="2129"/>
                  <a:pt x="72400" y="1846"/>
                </a:cubicBezTo>
                <a:cubicBezTo>
                  <a:pt x="72296" y="1653"/>
                  <a:pt x="71775" y="1459"/>
                  <a:pt x="69394" y="789"/>
                </a:cubicBezTo>
                <a:cubicBezTo>
                  <a:pt x="68620" y="581"/>
                  <a:pt x="67741" y="328"/>
                  <a:pt x="67607" y="253"/>
                </a:cubicBezTo>
                <a:cubicBezTo>
                  <a:pt x="67429" y="134"/>
                  <a:pt x="66238" y="30"/>
                  <a:pt x="589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2"/>
          <p:cNvGrpSpPr/>
          <p:nvPr/>
        </p:nvGrpSpPr>
        <p:grpSpPr>
          <a:xfrm>
            <a:off x="7748125" y="3296950"/>
            <a:ext cx="331824" cy="135849"/>
            <a:chOff x="7748125" y="3004700"/>
            <a:chExt cx="331824" cy="135849"/>
          </a:xfrm>
        </p:grpSpPr>
        <p:sp>
          <p:nvSpPr>
            <p:cNvPr id="66" name="Google Shape;66;p2"/>
            <p:cNvSpPr/>
            <p:nvPr/>
          </p:nvSpPr>
          <p:spPr>
            <a:xfrm rot="-1090686">
              <a:off x="7754968" y="3013700"/>
              <a:ext cx="66412" cy="54492"/>
            </a:xfrm>
            <a:custGeom>
              <a:rect b="b" l="l" r="r" t="t"/>
              <a:pathLst>
                <a:path extrusionOk="0" h="1088" w="1326">
                  <a:moveTo>
                    <a:pt x="685" y="358"/>
                  </a:moveTo>
                  <a:lnTo>
                    <a:pt x="834" y="447"/>
                  </a:lnTo>
                  <a:cubicBezTo>
                    <a:pt x="938" y="507"/>
                    <a:pt x="968" y="581"/>
                    <a:pt x="924" y="670"/>
                  </a:cubicBezTo>
                  <a:cubicBezTo>
                    <a:pt x="897" y="724"/>
                    <a:pt x="854" y="751"/>
                    <a:pt x="798" y="751"/>
                  </a:cubicBezTo>
                  <a:cubicBezTo>
                    <a:pt x="761" y="751"/>
                    <a:pt x="718" y="739"/>
                    <a:pt x="671" y="715"/>
                  </a:cubicBezTo>
                  <a:lnTo>
                    <a:pt x="522" y="626"/>
                  </a:lnTo>
                  <a:lnTo>
                    <a:pt x="685" y="358"/>
                  </a:lnTo>
                  <a:close/>
                  <a:moveTo>
                    <a:pt x="537" y="1"/>
                  </a:moveTo>
                  <a:lnTo>
                    <a:pt x="1" y="938"/>
                  </a:lnTo>
                  <a:lnTo>
                    <a:pt x="269" y="1087"/>
                  </a:lnTo>
                  <a:lnTo>
                    <a:pt x="403" y="849"/>
                  </a:lnTo>
                  <a:lnTo>
                    <a:pt x="581" y="938"/>
                  </a:lnTo>
                  <a:cubicBezTo>
                    <a:pt x="680" y="997"/>
                    <a:pt x="777" y="1025"/>
                    <a:pt x="865" y="1025"/>
                  </a:cubicBezTo>
                  <a:cubicBezTo>
                    <a:pt x="1002" y="1025"/>
                    <a:pt x="1119" y="955"/>
                    <a:pt x="1192" y="819"/>
                  </a:cubicBezTo>
                  <a:cubicBezTo>
                    <a:pt x="1325" y="611"/>
                    <a:pt x="1221" y="388"/>
                    <a:pt x="968" y="239"/>
                  </a:cubicBezTo>
                  <a:lnTo>
                    <a:pt x="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090686">
              <a:off x="7816452" y="3027779"/>
              <a:ext cx="70619" cy="60753"/>
            </a:xfrm>
            <a:custGeom>
              <a:rect b="b" l="l" r="r" t="t"/>
              <a:pathLst>
                <a:path extrusionOk="0" h="1213" w="1410">
                  <a:moveTo>
                    <a:pt x="681" y="354"/>
                  </a:moveTo>
                  <a:cubicBezTo>
                    <a:pt x="883" y="354"/>
                    <a:pt x="1043" y="575"/>
                    <a:pt x="938" y="784"/>
                  </a:cubicBezTo>
                  <a:cubicBezTo>
                    <a:pt x="888" y="886"/>
                    <a:pt x="782" y="946"/>
                    <a:pt x="678" y="946"/>
                  </a:cubicBezTo>
                  <a:cubicBezTo>
                    <a:pt x="628" y="946"/>
                    <a:pt x="579" y="932"/>
                    <a:pt x="536" y="904"/>
                  </a:cubicBezTo>
                  <a:cubicBezTo>
                    <a:pt x="313" y="784"/>
                    <a:pt x="343" y="442"/>
                    <a:pt x="596" y="368"/>
                  </a:cubicBezTo>
                  <a:cubicBezTo>
                    <a:pt x="625" y="359"/>
                    <a:pt x="654" y="354"/>
                    <a:pt x="681" y="354"/>
                  </a:cubicBezTo>
                  <a:close/>
                  <a:moveTo>
                    <a:pt x="700" y="1"/>
                  </a:moveTo>
                  <a:cubicBezTo>
                    <a:pt x="487" y="1"/>
                    <a:pt x="275" y="110"/>
                    <a:pt x="164" y="338"/>
                  </a:cubicBezTo>
                  <a:cubicBezTo>
                    <a:pt x="1" y="621"/>
                    <a:pt x="105" y="993"/>
                    <a:pt x="402" y="1127"/>
                  </a:cubicBezTo>
                  <a:cubicBezTo>
                    <a:pt x="503" y="1186"/>
                    <a:pt x="607" y="1213"/>
                    <a:pt x="707" y="1213"/>
                  </a:cubicBezTo>
                  <a:cubicBezTo>
                    <a:pt x="1084" y="1213"/>
                    <a:pt x="1410" y="839"/>
                    <a:pt x="1281" y="427"/>
                  </a:cubicBezTo>
                  <a:cubicBezTo>
                    <a:pt x="1193" y="148"/>
                    <a:pt x="946"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090686">
              <a:off x="7877807" y="3041218"/>
              <a:ext cx="42522" cy="67865"/>
            </a:xfrm>
            <a:custGeom>
              <a:rect b="b" l="l" r="r" t="t"/>
              <a:pathLst>
                <a:path extrusionOk="0" h="1355" w="849">
                  <a:moveTo>
                    <a:pt x="536" y="0"/>
                  </a:moveTo>
                  <a:lnTo>
                    <a:pt x="0" y="938"/>
                  </a:lnTo>
                  <a:lnTo>
                    <a:pt x="730" y="1355"/>
                  </a:lnTo>
                  <a:lnTo>
                    <a:pt x="849" y="1146"/>
                  </a:lnTo>
                  <a:lnTo>
                    <a:pt x="402" y="879"/>
                  </a:lnTo>
                  <a:lnTo>
                    <a:pt x="804" y="149"/>
                  </a:lnTo>
                  <a:lnTo>
                    <a:pt x="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090686">
              <a:off x="7922737" y="3050799"/>
              <a:ext cx="40318" cy="55243"/>
            </a:xfrm>
            <a:custGeom>
              <a:rect b="b" l="l" r="r" t="t"/>
              <a:pathLst>
                <a:path extrusionOk="0" h="1103" w="805">
                  <a:moveTo>
                    <a:pt x="537" y="1"/>
                  </a:moveTo>
                  <a:lnTo>
                    <a:pt x="1" y="953"/>
                  </a:lnTo>
                  <a:lnTo>
                    <a:pt x="269" y="1102"/>
                  </a:lnTo>
                  <a:lnTo>
                    <a:pt x="805" y="150"/>
                  </a:lnTo>
                  <a:lnTo>
                    <a:pt x="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090686">
              <a:off x="7953212" y="3058783"/>
              <a:ext cx="64209" cy="58599"/>
            </a:xfrm>
            <a:custGeom>
              <a:rect b="b" l="l" r="r" t="t"/>
              <a:pathLst>
                <a:path extrusionOk="0" h="1170" w="1282">
                  <a:moveTo>
                    <a:pt x="662" y="1"/>
                  </a:moveTo>
                  <a:cubicBezTo>
                    <a:pt x="465" y="1"/>
                    <a:pt x="271" y="103"/>
                    <a:pt x="165" y="286"/>
                  </a:cubicBezTo>
                  <a:cubicBezTo>
                    <a:pt x="1" y="569"/>
                    <a:pt x="120" y="941"/>
                    <a:pt x="418" y="1075"/>
                  </a:cubicBezTo>
                  <a:cubicBezTo>
                    <a:pt x="509" y="1139"/>
                    <a:pt x="612" y="1170"/>
                    <a:pt x="719" y="1170"/>
                  </a:cubicBezTo>
                  <a:cubicBezTo>
                    <a:pt x="786" y="1170"/>
                    <a:pt x="855" y="1158"/>
                    <a:pt x="924" y="1135"/>
                  </a:cubicBezTo>
                  <a:lnTo>
                    <a:pt x="834" y="882"/>
                  </a:lnTo>
                  <a:cubicBezTo>
                    <a:pt x="797" y="900"/>
                    <a:pt x="757" y="909"/>
                    <a:pt x="717" y="909"/>
                  </a:cubicBezTo>
                  <a:cubicBezTo>
                    <a:pt x="660" y="909"/>
                    <a:pt x="604" y="893"/>
                    <a:pt x="552" y="867"/>
                  </a:cubicBezTo>
                  <a:cubicBezTo>
                    <a:pt x="259" y="689"/>
                    <a:pt x="434" y="294"/>
                    <a:pt x="714" y="294"/>
                  </a:cubicBezTo>
                  <a:cubicBezTo>
                    <a:pt x="761" y="294"/>
                    <a:pt x="812" y="305"/>
                    <a:pt x="864" y="331"/>
                  </a:cubicBezTo>
                  <a:cubicBezTo>
                    <a:pt x="939" y="376"/>
                    <a:pt x="998" y="465"/>
                    <a:pt x="1013" y="569"/>
                  </a:cubicBezTo>
                  <a:lnTo>
                    <a:pt x="1281" y="510"/>
                  </a:lnTo>
                  <a:cubicBezTo>
                    <a:pt x="1236" y="331"/>
                    <a:pt x="1132" y="182"/>
                    <a:pt x="968" y="93"/>
                  </a:cubicBezTo>
                  <a:cubicBezTo>
                    <a:pt x="875" y="30"/>
                    <a:pt x="768" y="1"/>
                    <a:pt x="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090686">
              <a:off x="8006688" y="3063637"/>
              <a:ext cx="64158" cy="68616"/>
            </a:xfrm>
            <a:custGeom>
              <a:rect b="b" l="l" r="r" t="t"/>
              <a:pathLst>
                <a:path extrusionOk="0" h="1370" w="1281">
                  <a:moveTo>
                    <a:pt x="536" y="0"/>
                  </a:moveTo>
                  <a:lnTo>
                    <a:pt x="1" y="938"/>
                  </a:lnTo>
                  <a:lnTo>
                    <a:pt x="760" y="1370"/>
                  </a:lnTo>
                  <a:lnTo>
                    <a:pt x="879" y="1161"/>
                  </a:lnTo>
                  <a:lnTo>
                    <a:pt x="388" y="879"/>
                  </a:lnTo>
                  <a:lnTo>
                    <a:pt x="477" y="715"/>
                  </a:lnTo>
                  <a:lnTo>
                    <a:pt x="894" y="953"/>
                  </a:lnTo>
                  <a:lnTo>
                    <a:pt x="1013" y="745"/>
                  </a:lnTo>
                  <a:lnTo>
                    <a:pt x="596" y="506"/>
                  </a:lnTo>
                  <a:lnTo>
                    <a:pt x="685" y="358"/>
                  </a:lnTo>
                  <a:lnTo>
                    <a:pt x="1162" y="625"/>
                  </a:lnTo>
                  <a:lnTo>
                    <a:pt x="1281" y="417"/>
                  </a:lnTo>
                  <a:lnTo>
                    <a:pt x="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2"/>
          <p:cNvGrpSpPr/>
          <p:nvPr/>
        </p:nvGrpSpPr>
        <p:grpSpPr>
          <a:xfrm>
            <a:off x="6485038" y="3907025"/>
            <a:ext cx="331824" cy="135849"/>
            <a:chOff x="7078125" y="3349625"/>
            <a:chExt cx="331824" cy="135849"/>
          </a:xfrm>
        </p:grpSpPr>
        <p:sp>
          <p:nvSpPr>
            <p:cNvPr id="73" name="Google Shape;73;p2"/>
            <p:cNvSpPr/>
            <p:nvPr/>
          </p:nvSpPr>
          <p:spPr>
            <a:xfrm rot="-1090686">
              <a:off x="7084968" y="3358625"/>
              <a:ext cx="66412" cy="54492"/>
            </a:xfrm>
            <a:custGeom>
              <a:rect b="b" l="l" r="r" t="t"/>
              <a:pathLst>
                <a:path extrusionOk="0" h="1088" w="1326">
                  <a:moveTo>
                    <a:pt x="685" y="358"/>
                  </a:moveTo>
                  <a:lnTo>
                    <a:pt x="834" y="447"/>
                  </a:lnTo>
                  <a:cubicBezTo>
                    <a:pt x="938" y="507"/>
                    <a:pt x="968" y="581"/>
                    <a:pt x="924" y="670"/>
                  </a:cubicBezTo>
                  <a:cubicBezTo>
                    <a:pt x="897" y="724"/>
                    <a:pt x="854" y="751"/>
                    <a:pt x="798" y="751"/>
                  </a:cubicBezTo>
                  <a:cubicBezTo>
                    <a:pt x="761" y="751"/>
                    <a:pt x="718" y="739"/>
                    <a:pt x="671" y="715"/>
                  </a:cubicBezTo>
                  <a:lnTo>
                    <a:pt x="522" y="626"/>
                  </a:lnTo>
                  <a:lnTo>
                    <a:pt x="685" y="358"/>
                  </a:lnTo>
                  <a:close/>
                  <a:moveTo>
                    <a:pt x="537" y="1"/>
                  </a:moveTo>
                  <a:lnTo>
                    <a:pt x="1" y="938"/>
                  </a:lnTo>
                  <a:lnTo>
                    <a:pt x="269" y="1087"/>
                  </a:lnTo>
                  <a:lnTo>
                    <a:pt x="403" y="849"/>
                  </a:lnTo>
                  <a:lnTo>
                    <a:pt x="581" y="938"/>
                  </a:lnTo>
                  <a:cubicBezTo>
                    <a:pt x="680" y="997"/>
                    <a:pt x="777" y="1025"/>
                    <a:pt x="865" y="1025"/>
                  </a:cubicBezTo>
                  <a:cubicBezTo>
                    <a:pt x="1002" y="1025"/>
                    <a:pt x="1119" y="955"/>
                    <a:pt x="1192" y="819"/>
                  </a:cubicBezTo>
                  <a:cubicBezTo>
                    <a:pt x="1325" y="611"/>
                    <a:pt x="1221" y="388"/>
                    <a:pt x="968" y="239"/>
                  </a:cubicBezTo>
                  <a:lnTo>
                    <a:pt x="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090686">
              <a:off x="7146452" y="3372704"/>
              <a:ext cx="70619" cy="60753"/>
            </a:xfrm>
            <a:custGeom>
              <a:rect b="b" l="l" r="r" t="t"/>
              <a:pathLst>
                <a:path extrusionOk="0" h="1213" w="1410">
                  <a:moveTo>
                    <a:pt x="681" y="354"/>
                  </a:moveTo>
                  <a:cubicBezTo>
                    <a:pt x="883" y="354"/>
                    <a:pt x="1043" y="575"/>
                    <a:pt x="938" y="784"/>
                  </a:cubicBezTo>
                  <a:cubicBezTo>
                    <a:pt x="888" y="886"/>
                    <a:pt x="782" y="946"/>
                    <a:pt x="678" y="946"/>
                  </a:cubicBezTo>
                  <a:cubicBezTo>
                    <a:pt x="628" y="946"/>
                    <a:pt x="579" y="932"/>
                    <a:pt x="536" y="904"/>
                  </a:cubicBezTo>
                  <a:cubicBezTo>
                    <a:pt x="313" y="784"/>
                    <a:pt x="343" y="442"/>
                    <a:pt x="596" y="368"/>
                  </a:cubicBezTo>
                  <a:cubicBezTo>
                    <a:pt x="625" y="359"/>
                    <a:pt x="654" y="354"/>
                    <a:pt x="681" y="354"/>
                  </a:cubicBezTo>
                  <a:close/>
                  <a:moveTo>
                    <a:pt x="700" y="1"/>
                  </a:moveTo>
                  <a:cubicBezTo>
                    <a:pt x="487" y="1"/>
                    <a:pt x="275" y="110"/>
                    <a:pt x="164" y="338"/>
                  </a:cubicBezTo>
                  <a:cubicBezTo>
                    <a:pt x="1" y="621"/>
                    <a:pt x="105" y="993"/>
                    <a:pt x="402" y="1127"/>
                  </a:cubicBezTo>
                  <a:cubicBezTo>
                    <a:pt x="503" y="1186"/>
                    <a:pt x="607" y="1213"/>
                    <a:pt x="707" y="1213"/>
                  </a:cubicBezTo>
                  <a:cubicBezTo>
                    <a:pt x="1084" y="1213"/>
                    <a:pt x="1410" y="839"/>
                    <a:pt x="1281" y="427"/>
                  </a:cubicBezTo>
                  <a:cubicBezTo>
                    <a:pt x="1193" y="148"/>
                    <a:pt x="946"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090686">
              <a:off x="7207807" y="3386143"/>
              <a:ext cx="42522" cy="67865"/>
            </a:xfrm>
            <a:custGeom>
              <a:rect b="b" l="l" r="r" t="t"/>
              <a:pathLst>
                <a:path extrusionOk="0" h="1355" w="849">
                  <a:moveTo>
                    <a:pt x="536" y="0"/>
                  </a:moveTo>
                  <a:lnTo>
                    <a:pt x="0" y="938"/>
                  </a:lnTo>
                  <a:lnTo>
                    <a:pt x="730" y="1355"/>
                  </a:lnTo>
                  <a:lnTo>
                    <a:pt x="849" y="1146"/>
                  </a:lnTo>
                  <a:lnTo>
                    <a:pt x="402" y="879"/>
                  </a:lnTo>
                  <a:lnTo>
                    <a:pt x="804" y="149"/>
                  </a:lnTo>
                  <a:lnTo>
                    <a:pt x="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090686">
              <a:off x="7252737" y="3395724"/>
              <a:ext cx="40318" cy="55243"/>
            </a:xfrm>
            <a:custGeom>
              <a:rect b="b" l="l" r="r" t="t"/>
              <a:pathLst>
                <a:path extrusionOk="0" h="1103" w="805">
                  <a:moveTo>
                    <a:pt x="537" y="1"/>
                  </a:moveTo>
                  <a:lnTo>
                    <a:pt x="1" y="953"/>
                  </a:lnTo>
                  <a:lnTo>
                    <a:pt x="269" y="1102"/>
                  </a:lnTo>
                  <a:lnTo>
                    <a:pt x="805" y="150"/>
                  </a:lnTo>
                  <a:lnTo>
                    <a:pt x="5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090686">
              <a:off x="7283212" y="3403708"/>
              <a:ext cx="64209" cy="58599"/>
            </a:xfrm>
            <a:custGeom>
              <a:rect b="b" l="l" r="r" t="t"/>
              <a:pathLst>
                <a:path extrusionOk="0" h="1170" w="1282">
                  <a:moveTo>
                    <a:pt x="662" y="1"/>
                  </a:moveTo>
                  <a:cubicBezTo>
                    <a:pt x="465" y="1"/>
                    <a:pt x="271" y="103"/>
                    <a:pt x="165" y="286"/>
                  </a:cubicBezTo>
                  <a:cubicBezTo>
                    <a:pt x="1" y="569"/>
                    <a:pt x="120" y="941"/>
                    <a:pt x="418" y="1075"/>
                  </a:cubicBezTo>
                  <a:cubicBezTo>
                    <a:pt x="509" y="1139"/>
                    <a:pt x="612" y="1170"/>
                    <a:pt x="719" y="1170"/>
                  </a:cubicBezTo>
                  <a:cubicBezTo>
                    <a:pt x="786" y="1170"/>
                    <a:pt x="855" y="1158"/>
                    <a:pt x="924" y="1135"/>
                  </a:cubicBezTo>
                  <a:lnTo>
                    <a:pt x="834" y="882"/>
                  </a:lnTo>
                  <a:cubicBezTo>
                    <a:pt x="797" y="900"/>
                    <a:pt x="757" y="909"/>
                    <a:pt x="717" y="909"/>
                  </a:cubicBezTo>
                  <a:cubicBezTo>
                    <a:pt x="660" y="909"/>
                    <a:pt x="604" y="893"/>
                    <a:pt x="552" y="867"/>
                  </a:cubicBezTo>
                  <a:cubicBezTo>
                    <a:pt x="259" y="689"/>
                    <a:pt x="434" y="294"/>
                    <a:pt x="714" y="294"/>
                  </a:cubicBezTo>
                  <a:cubicBezTo>
                    <a:pt x="761" y="294"/>
                    <a:pt x="812" y="305"/>
                    <a:pt x="864" y="331"/>
                  </a:cubicBezTo>
                  <a:cubicBezTo>
                    <a:pt x="939" y="376"/>
                    <a:pt x="998" y="465"/>
                    <a:pt x="1013" y="569"/>
                  </a:cubicBezTo>
                  <a:lnTo>
                    <a:pt x="1281" y="510"/>
                  </a:lnTo>
                  <a:cubicBezTo>
                    <a:pt x="1236" y="331"/>
                    <a:pt x="1132" y="182"/>
                    <a:pt x="968" y="93"/>
                  </a:cubicBezTo>
                  <a:cubicBezTo>
                    <a:pt x="875" y="30"/>
                    <a:pt x="768" y="1"/>
                    <a:pt x="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090686">
              <a:off x="7336688" y="3408562"/>
              <a:ext cx="64158" cy="68616"/>
            </a:xfrm>
            <a:custGeom>
              <a:rect b="b" l="l" r="r" t="t"/>
              <a:pathLst>
                <a:path extrusionOk="0" h="1370" w="1281">
                  <a:moveTo>
                    <a:pt x="536" y="0"/>
                  </a:moveTo>
                  <a:lnTo>
                    <a:pt x="1" y="938"/>
                  </a:lnTo>
                  <a:lnTo>
                    <a:pt x="760" y="1370"/>
                  </a:lnTo>
                  <a:lnTo>
                    <a:pt x="879" y="1161"/>
                  </a:lnTo>
                  <a:lnTo>
                    <a:pt x="388" y="879"/>
                  </a:lnTo>
                  <a:lnTo>
                    <a:pt x="477" y="715"/>
                  </a:lnTo>
                  <a:lnTo>
                    <a:pt x="894" y="953"/>
                  </a:lnTo>
                  <a:lnTo>
                    <a:pt x="1013" y="745"/>
                  </a:lnTo>
                  <a:lnTo>
                    <a:pt x="596" y="506"/>
                  </a:lnTo>
                  <a:lnTo>
                    <a:pt x="685" y="358"/>
                  </a:lnTo>
                  <a:lnTo>
                    <a:pt x="1162" y="625"/>
                  </a:lnTo>
                  <a:lnTo>
                    <a:pt x="1281" y="417"/>
                  </a:lnTo>
                  <a:lnTo>
                    <a:pt x="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2"/>
          <p:cNvSpPr/>
          <p:nvPr/>
        </p:nvSpPr>
        <p:spPr>
          <a:xfrm>
            <a:off x="5948100" y="4547850"/>
            <a:ext cx="866100" cy="402259"/>
          </a:xfrm>
          <a:custGeom>
            <a:rect b="b" l="l" r="r" t="t"/>
            <a:pathLst>
              <a:path extrusionOk="0" h="19721" w="34644">
                <a:moveTo>
                  <a:pt x="34116" y="6900"/>
                </a:moveTo>
                <a:cubicBezTo>
                  <a:pt x="31688" y="5116"/>
                  <a:pt x="17764" y="-186"/>
                  <a:pt x="14494" y="62"/>
                </a:cubicBezTo>
                <a:cubicBezTo>
                  <a:pt x="11224" y="310"/>
                  <a:pt x="16575" y="7049"/>
                  <a:pt x="14494" y="8387"/>
                </a:cubicBezTo>
                <a:cubicBezTo>
                  <a:pt x="12413" y="9725"/>
                  <a:pt x="4187" y="6702"/>
                  <a:pt x="2007" y="8089"/>
                </a:cubicBezTo>
                <a:cubicBezTo>
                  <a:pt x="-173" y="9476"/>
                  <a:pt x="-768" y="15522"/>
                  <a:pt x="1412" y="16711"/>
                </a:cubicBezTo>
                <a:cubicBezTo>
                  <a:pt x="3592" y="17900"/>
                  <a:pt x="12214" y="14730"/>
                  <a:pt x="15088" y="15225"/>
                </a:cubicBezTo>
                <a:cubicBezTo>
                  <a:pt x="17962" y="15721"/>
                  <a:pt x="15782" y="19535"/>
                  <a:pt x="18656" y="19684"/>
                </a:cubicBezTo>
                <a:cubicBezTo>
                  <a:pt x="21530" y="19833"/>
                  <a:pt x="30598" y="17604"/>
                  <a:pt x="32332" y="16117"/>
                </a:cubicBezTo>
                <a:cubicBezTo>
                  <a:pt x="34066" y="14631"/>
                  <a:pt x="28765" y="12301"/>
                  <a:pt x="29062" y="10765"/>
                </a:cubicBezTo>
                <a:cubicBezTo>
                  <a:pt x="29359" y="9229"/>
                  <a:pt x="36544" y="8684"/>
                  <a:pt x="34116" y="6900"/>
                </a:cubicBezTo>
                <a:close/>
              </a:path>
            </a:pathLst>
          </a:custGeom>
          <a:solidFill>
            <a:schemeClr val="dk2"/>
          </a:solidFill>
          <a:ln>
            <a:noFill/>
          </a:ln>
        </p:spPr>
      </p:sp>
      <p:sp>
        <p:nvSpPr>
          <p:cNvPr id="80" name="Google Shape;80;p2"/>
          <p:cNvSpPr/>
          <p:nvPr/>
        </p:nvSpPr>
        <p:spPr>
          <a:xfrm>
            <a:off x="6979400" y="4712425"/>
            <a:ext cx="96600" cy="53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7053725" y="4810759"/>
            <a:ext cx="185700" cy="102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0800000">
            <a:off x="6859650" y="4823437"/>
            <a:ext cx="50100" cy="27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7" name="Shape 117"/>
        <p:cNvGrpSpPr/>
        <p:nvPr/>
      </p:nvGrpSpPr>
      <p:grpSpPr>
        <a:xfrm>
          <a:off x="0" y="0"/>
          <a:ext cx="0" cy="0"/>
          <a:chOff x="0" y="0"/>
          <a:chExt cx="0" cy="0"/>
        </a:xfrm>
      </p:grpSpPr>
      <p:sp>
        <p:nvSpPr>
          <p:cNvPr id="118" name="Google Shape;118;p11"/>
          <p:cNvSpPr txBox="1"/>
          <p:nvPr>
            <p:ph hasCustomPrompt="1" type="title"/>
          </p:nvPr>
        </p:nvSpPr>
        <p:spPr>
          <a:xfrm>
            <a:off x="816400" y="1644275"/>
            <a:ext cx="5020500" cy="1465200"/>
          </a:xfrm>
          <a:prstGeom prst="rect">
            <a:avLst/>
          </a:prstGeom>
        </p:spPr>
        <p:txBody>
          <a:bodyPr anchorCtr="0" anchor="ctr" bIns="91425" lIns="91425" spcFirstLastPara="1" rIns="91425" wrap="square" tIns="91425">
            <a:noAutofit/>
          </a:bodyPr>
          <a:lstStyle>
            <a:lvl1pPr lvl="0">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19" name="Google Shape;119;p11"/>
          <p:cNvSpPr txBox="1"/>
          <p:nvPr>
            <p:ph idx="1" type="subTitle"/>
          </p:nvPr>
        </p:nvSpPr>
        <p:spPr>
          <a:xfrm>
            <a:off x="816400" y="3133527"/>
            <a:ext cx="50205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20" name="Google Shape;120;p11"/>
          <p:cNvGrpSpPr/>
          <p:nvPr/>
        </p:nvGrpSpPr>
        <p:grpSpPr>
          <a:xfrm>
            <a:off x="2612829" y="1778285"/>
            <a:ext cx="8958881" cy="4085810"/>
            <a:chOff x="2612829" y="1778285"/>
            <a:chExt cx="8958881" cy="4085810"/>
          </a:xfrm>
        </p:grpSpPr>
        <p:sp>
          <p:nvSpPr>
            <p:cNvPr id="121" name="Google Shape;121;p11"/>
            <p:cNvSpPr/>
            <p:nvPr/>
          </p:nvSpPr>
          <p:spPr>
            <a:xfrm rot="-1369546">
              <a:off x="2319677" y="3613447"/>
              <a:ext cx="9545187" cy="415487"/>
            </a:xfrm>
            <a:custGeom>
              <a:rect b="b" l="l" r="r" t="t"/>
              <a:pathLst>
                <a:path extrusionOk="0" h="8415" w="115372">
                  <a:moveTo>
                    <a:pt x="115282" y="0"/>
                  </a:moveTo>
                  <a:lnTo>
                    <a:pt x="0" y="1477"/>
                  </a:lnTo>
                  <a:lnTo>
                    <a:pt x="89" y="8415"/>
                  </a:lnTo>
                  <a:lnTo>
                    <a:pt x="115371" y="6938"/>
                  </a:lnTo>
                  <a:lnTo>
                    <a:pt x="1152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1369546">
              <a:off x="5191763" y="4365842"/>
              <a:ext cx="460746" cy="346116"/>
            </a:xfrm>
            <a:custGeom>
              <a:rect b="b" l="l" r="r" t="t"/>
              <a:pathLst>
                <a:path extrusionOk="0" h="7010" w="5569">
                  <a:moveTo>
                    <a:pt x="5569" y="1"/>
                  </a:moveTo>
                  <a:lnTo>
                    <a:pt x="2900" y="36"/>
                  </a:lnTo>
                  <a:lnTo>
                    <a:pt x="0" y="7010"/>
                  </a:lnTo>
                  <a:lnTo>
                    <a:pt x="2651" y="6974"/>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rot="-1369546">
              <a:off x="5577361" y="4200692"/>
              <a:ext cx="460828" cy="346116"/>
            </a:xfrm>
            <a:custGeom>
              <a:rect b="b" l="l" r="r" t="t"/>
              <a:pathLst>
                <a:path extrusionOk="0" h="7010" w="5570">
                  <a:moveTo>
                    <a:pt x="5569" y="0"/>
                  </a:moveTo>
                  <a:lnTo>
                    <a:pt x="2918" y="36"/>
                  </a:lnTo>
                  <a:lnTo>
                    <a:pt x="1" y="7010"/>
                  </a:lnTo>
                  <a:lnTo>
                    <a:pt x="2669" y="6974"/>
                  </a:lnTo>
                  <a:lnTo>
                    <a:pt x="55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1369546">
              <a:off x="5962608" y="4034690"/>
              <a:ext cx="460828" cy="346165"/>
            </a:xfrm>
            <a:custGeom>
              <a:rect b="b" l="l" r="r" t="t"/>
              <a:pathLst>
                <a:path extrusionOk="0" h="7011" w="5570">
                  <a:moveTo>
                    <a:pt x="5569" y="1"/>
                  </a:moveTo>
                  <a:lnTo>
                    <a:pt x="2919" y="37"/>
                  </a:lnTo>
                  <a:lnTo>
                    <a:pt x="1" y="7010"/>
                  </a:lnTo>
                  <a:lnTo>
                    <a:pt x="1" y="7010"/>
                  </a:lnTo>
                  <a:lnTo>
                    <a:pt x="2670" y="6975"/>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rot="-1369546">
              <a:off x="6733537" y="3703588"/>
              <a:ext cx="460746" cy="346116"/>
            </a:xfrm>
            <a:custGeom>
              <a:rect b="b" l="l" r="r" t="t"/>
              <a:pathLst>
                <a:path extrusionOk="0" h="7010" w="5569">
                  <a:moveTo>
                    <a:pt x="5569" y="0"/>
                  </a:moveTo>
                  <a:lnTo>
                    <a:pt x="2918" y="36"/>
                  </a:lnTo>
                  <a:lnTo>
                    <a:pt x="0" y="7010"/>
                  </a:lnTo>
                  <a:lnTo>
                    <a:pt x="2651" y="6974"/>
                  </a:lnTo>
                  <a:lnTo>
                    <a:pt x="55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rot="-1369546">
              <a:off x="7118735" y="3537345"/>
              <a:ext cx="462235" cy="346116"/>
            </a:xfrm>
            <a:custGeom>
              <a:rect b="b" l="l" r="r" t="t"/>
              <a:pathLst>
                <a:path extrusionOk="0" h="7010" w="5587">
                  <a:moveTo>
                    <a:pt x="5587" y="0"/>
                  </a:moveTo>
                  <a:lnTo>
                    <a:pt x="2918" y="36"/>
                  </a:lnTo>
                  <a:lnTo>
                    <a:pt x="1" y="7010"/>
                  </a:lnTo>
                  <a:lnTo>
                    <a:pt x="2669"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rot="-1369546">
              <a:off x="6347945" y="3868720"/>
              <a:ext cx="460746" cy="346165"/>
            </a:xfrm>
            <a:custGeom>
              <a:rect b="b" l="l" r="r" t="t"/>
              <a:pathLst>
                <a:path extrusionOk="0" h="7011" w="5569">
                  <a:moveTo>
                    <a:pt x="5569" y="1"/>
                  </a:moveTo>
                  <a:lnTo>
                    <a:pt x="2900" y="36"/>
                  </a:lnTo>
                  <a:lnTo>
                    <a:pt x="0" y="7010"/>
                  </a:lnTo>
                  <a:lnTo>
                    <a:pt x="2669" y="6992"/>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rot="-1369546">
              <a:off x="3263647" y="5195159"/>
              <a:ext cx="462235" cy="346116"/>
            </a:xfrm>
            <a:custGeom>
              <a:rect b="b" l="l" r="r" t="t"/>
              <a:pathLst>
                <a:path extrusionOk="0" h="7010" w="5587">
                  <a:moveTo>
                    <a:pt x="5586" y="1"/>
                  </a:moveTo>
                  <a:lnTo>
                    <a:pt x="2918" y="36"/>
                  </a:lnTo>
                  <a:lnTo>
                    <a:pt x="0" y="7010"/>
                  </a:lnTo>
                  <a:lnTo>
                    <a:pt x="2669" y="6974"/>
                  </a:lnTo>
                  <a:lnTo>
                    <a:pt x="55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rot="-1369546">
              <a:off x="3648903" y="5029205"/>
              <a:ext cx="462235" cy="346116"/>
            </a:xfrm>
            <a:custGeom>
              <a:rect b="b" l="l" r="r" t="t"/>
              <a:pathLst>
                <a:path extrusionOk="0" h="7010" w="5587">
                  <a:moveTo>
                    <a:pt x="5587" y="0"/>
                  </a:moveTo>
                  <a:lnTo>
                    <a:pt x="2918" y="36"/>
                  </a:lnTo>
                  <a:lnTo>
                    <a:pt x="1" y="7010"/>
                  </a:lnTo>
                  <a:lnTo>
                    <a:pt x="1" y="7010"/>
                  </a:lnTo>
                  <a:lnTo>
                    <a:pt x="2669"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rot="-1369546">
              <a:off x="4035591" y="4862962"/>
              <a:ext cx="460746" cy="346116"/>
            </a:xfrm>
            <a:custGeom>
              <a:rect b="b" l="l" r="r" t="t"/>
              <a:pathLst>
                <a:path extrusionOk="0" h="7010" w="5569">
                  <a:moveTo>
                    <a:pt x="5569" y="0"/>
                  </a:moveTo>
                  <a:lnTo>
                    <a:pt x="2900" y="36"/>
                  </a:lnTo>
                  <a:lnTo>
                    <a:pt x="1" y="7010"/>
                  </a:lnTo>
                  <a:lnTo>
                    <a:pt x="2651" y="6974"/>
                  </a:lnTo>
                  <a:lnTo>
                    <a:pt x="55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rot="-1369546">
              <a:off x="4421180" y="4697764"/>
              <a:ext cx="460828" cy="346165"/>
            </a:xfrm>
            <a:custGeom>
              <a:rect b="b" l="l" r="r" t="t"/>
              <a:pathLst>
                <a:path extrusionOk="0" h="7011" w="5570">
                  <a:moveTo>
                    <a:pt x="5569" y="1"/>
                  </a:moveTo>
                  <a:lnTo>
                    <a:pt x="2901" y="36"/>
                  </a:lnTo>
                  <a:lnTo>
                    <a:pt x="1" y="7010"/>
                  </a:lnTo>
                  <a:lnTo>
                    <a:pt x="2652" y="6975"/>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rot="-1369546">
              <a:off x="4806516" y="4531794"/>
              <a:ext cx="460746" cy="346165"/>
            </a:xfrm>
            <a:custGeom>
              <a:rect b="b" l="l" r="r" t="t"/>
              <a:pathLst>
                <a:path extrusionOk="0" h="7011" w="5569">
                  <a:moveTo>
                    <a:pt x="5569" y="1"/>
                  </a:moveTo>
                  <a:lnTo>
                    <a:pt x="2900" y="36"/>
                  </a:lnTo>
                  <a:lnTo>
                    <a:pt x="0" y="7010"/>
                  </a:lnTo>
                  <a:lnTo>
                    <a:pt x="2651" y="6975"/>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rot="-1369546">
              <a:off x="11007945" y="1868025"/>
              <a:ext cx="462235" cy="346165"/>
            </a:xfrm>
            <a:custGeom>
              <a:rect b="b" l="l" r="r" t="t"/>
              <a:pathLst>
                <a:path extrusionOk="0" h="7011" w="5587">
                  <a:moveTo>
                    <a:pt x="5587" y="1"/>
                  </a:moveTo>
                  <a:lnTo>
                    <a:pt x="2918" y="36"/>
                  </a:lnTo>
                  <a:lnTo>
                    <a:pt x="1" y="7010"/>
                  </a:lnTo>
                  <a:lnTo>
                    <a:pt x="2669"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rot="-1369546">
              <a:off x="2877975" y="5360308"/>
              <a:ext cx="462318" cy="346165"/>
            </a:xfrm>
            <a:custGeom>
              <a:rect b="b" l="l" r="r" t="t"/>
              <a:pathLst>
                <a:path extrusionOk="0" h="7011" w="5588">
                  <a:moveTo>
                    <a:pt x="5587" y="1"/>
                  </a:moveTo>
                  <a:lnTo>
                    <a:pt x="2919" y="36"/>
                  </a:lnTo>
                  <a:lnTo>
                    <a:pt x="1" y="7010"/>
                  </a:lnTo>
                  <a:lnTo>
                    <a:pt x="1" y="7010"/>
                  </a:lnTo>
                  <a:lnTo>
                    <a:pt x="2670"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rot="-1369546">
              <a:off x="10623369" y="2032149"/>
              <a:ext cx="462235" cy="346116"/>
            </a:xfrm>
            <a:custGeom>
              <a:rect b="b" l="l" r="r" t="t"/>
              <a:pathLst>
                <a:path extrusionOk="0" h="7010" w="5587">
                  <a:moveTo>
                    <a:pt x="5586" y="0"/>
                  </a:moveTo>
                  <a:lnTo>
                    <a:pt x="2918" y="36"/>
                  </a:lnTo>
                  <a:lnTo>
                    <a:pt x="0" y="7010"/>
                  </a:lnTo>
                  <a:lnTo>
                    <a:pt x="2669" y="6974"/>
                  </a:lnTo>
                  <a:lnTo>
                    <a:pt x="558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p:nvPr/>
          </p:nvSpPr>
          <p:spPr>
            <a:xfrm rot="-1369546">
              <a:off x="9816681" y="2377970"/>
              <a:ext cx="462235" cy="346116"/>
            </a:xfrm>
            <a:custGeom>
              <a:rect b="b" l="l" r="r" t="t"/>
              <a:pathLst>
                <a:path extrusionOk="0" h="7010" w="5587">
                  <a:moveTo>
                    <a:pt x="5587" y="1"/>
                  </a:moveTo>
                  <a:lnTo>
                    <a:pt x="2918" y="36"/>
                  </a:lnTo>
                  <a:lnTo>
                    <a:pt x="1" y="7010"/>
                  </a:lnTo>
                  <a:lnTo>
                    <a:pt x="2669" y="6974"/>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rot="-1369546">
              <a:off x="10201934" y="2212000"/>
              <a:ext cx="462318" cy="346116"/>
            </a:xfrm>
            <a:custGeom>
              <a:rect b="b" l="l" r="r" t="t"/>
              <a:pathLst>
                <a:path extrusionOk="0" h="7010" w="5588">
                  <a:moveTo>
                    <a:pt x="5587" y="0"/>
                  </a:moveTo>
                  <a:lnTo>
                    <a:pt x="2919" y="36"/>
                  </a:lnTo>
                  <a:lnTo>
                    <a:pt x="1" y="7010"/>
                  </a:lnTo>
                  <a:lnTo>
                    <a:pt x="2670"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rot="-1369546">
              <a:off x="8660505" y="2875074"/>
              <a:ext cx="462318" cy="346116"/>
            </a:xfrm>
            <a:custGeom>
              <a:rect b="b" l="l" r="r" t="t"/>
              <a:pathLst>
                <a:path extrusionOk="0" h="7010" w="5588">
                  <a:moveTo>
                    <a:pt x="5587" y="0"/>
                  </a:moveTo>
                  <a:lnTo>
                    <a:pt x="2918" y="36"/>
                  </a:lnTo>
                  <a:lnTo>
                    <a:pt x="1" y="7010"/>
                  </a:lnTo>
                  <a:lnTo>
                    <a:pt x="1" y="7010"/>
                  </a:lnTo>
                  <a:lnTo>
                    <a:pt x="2669"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rot="-1369546">
              <a:off x="8274907" y="3040225"/>
              <a:ext cx="462235" cy="346116"/>
            </a:xfrm>
            <a:custGeom>
              <a:rect b="b" l="l" r="r" t="t"/>
              <a:pathLst>
                <a:path extrusionOk="0" h="7010" w="5587">
                  <a:moveTo>
                    <a:pt x="5587" y="1"/>
                  </a:moveTo>
                  <a:lnTo>
                    <a:pt x="2918" y="36"/>
                  </a:lnTo>
                  <a:lnTo>
                    <a:pt x="1" y="7010"/>
                  </a:lnTo>
                  <a:lnTo>
                    <a:pt x="2669" y="6974"/>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rot="-1369546">
              <a:off x="9431089" y="2543103"/>
              <a:ext cx="462235" cy="346165"/>
            </a:xfrm>
            <a:custGeom>
              <a:rect b="b" l="l" r="r" t="t"/>
              <a:pathLst>
                <a:path extrusionOk="0" h="7011" w="5587">
                  <a:moveTo>
                    <a:pt x="5587" y="1"/>
                  </a:moveTo>
                  <a:lnTo>
                    <a:pt x="2918" y="36"/>
                  </a:lnTo>
                  <a:lnTo>
                    <a:pt x="0" y="7010"/>
                  </a:lnTo>
                  <a:lnTo>
                    <a:pt x="0" y="7010"/>
                  </a:lnTo>
                  <a:lnTo>
                    <a:pt x="2669"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rot="-1369546">
              <a:off x="7889660" y="3206177"/>
              <a:ext cx="462235" cy="346165"/>
            </a:xfrm>
            <a:custGeom>
              <a:rect b="b" l="l" r="r" t="t"/>
              <a:pathLst>
                <a:path extrusionOk="0" h="7011" w="5587">
                  <a:moveTo>
                    <a:pt x="5587" y="1"/>
                  </a:moveTo>
                  <a:lnTo>
                    <a:pt x="2918" y="36"/>
                  </a:lnTo>
                  <a:lnTo>
                    <a:pt x="0" y="7010"/>
                  </a:lnTo>
                  <a:lnTo>
                    <a:pt x="0" y="7010"/>
                  </a:lnTo>
                  <a:lnTo>
                    <a:pt x="2669"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1369546">
              <a:off x="9045842" y="2709104"/>
              <a:ext cx="462235" cy="346116"/>
            </a:xfrm>
            <a:custGeom>
              <a:rect b="b" l="l" r="r" t="t"/>
              <a:pathLst>
                <a:path extrusionOk="0" h="7010" w="5587">
                  <a:moveTo>
                    <a:pt x="5586" y="0"/>
                  </a:moveTo>
                  <a:lnTo>
                    <a:pt x="2918" y="36"/>
                  </a:lnTo>
                  <a:lnTo>
                    <a:pt x="0" y="7009"/>
                  </a:lnTo>
                  <a:lnTo>
                    <a:pt x="2669" y="6974"/>
                  </a:lnTo>
                  <a:lnTo>
                    <a:pt x="558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1369546">
              <a:off x="7504231" y="3372165"/>
              <a:ext cx="462235" cy="345276"/>
            </a:xfrm>
            <a:custGeom>
              <a:rect b="b" l="l" r="r" t="t"/>
              <a:pathLst>
                <a:path extrusionOk="0" h="6993" w="5587">
                  <a:moveTo>
                    <a:pt x="5586" y="1"/>
                  </a:moveTo>
                  <a:lnTo>
                    <a:pt x="2918" y="19"/>
                  </a:lnTo>
                  <a:lnTo>
                    <a:pt x="0" y="6993"/>
                  </a:lnTo>
                  <a:lnTo>
                    <a:pt x="2669" y="6975"/>
                  </a:lnTo>
                  <a:lnTo>
                    <a:pt x="55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rot="-1369546">
              <a:off x="2321166" y="3686329"/>
              <a:ext cx="9542208" cy="269733"/>
            </a:xfrm>
            <a:custGeom>
              <a:rect b="b" l="l" r="r" t="t"/>
              <a:pathLst>
                <a:path extrusionOk="0" h="5463" w="115336">
                  <a:moveTo>
                    <a:pt x="115282" y="1"/>
                  </a:moveTo>
                  <a:lnTo>
                    <a:pt x="0" y="1477"/>
                  </a:lnTo>
                  <a:lnTo>
                    <a:pt x="53" y="5462"/>
                  </a:lnTo>
                  <a:lnTo>
                    <a:pt x="115335" y="4003"/>
                  </a:lnTo>
                  <a:lnTo>
                    <a:pt x="1152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823167">
              <a:off x="3527441" y="5298615"/>
              <a:ext cx="39476"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rot="-823167">
              <a:off x="3266544" y="5398422"/>
              <a:ext cx="88623" cy="96242"/>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823167">
              <a:off x="3352367" y="5357573"/>
              <a:ext cx="106291" cy="93917"/>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rot="-823167">
              <a:off x="3454284" y="5323422"/>
              <a:ext cx="81741"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823167">
              <a:off x="3563423" y="5269574"/>
              <a:ext cx="96248" cy="94568"/>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rot="-823167">
              <a:off x="3653156" y="5232537"/>
              <a:ext cx="85182" cy="99729"/>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rot="-823167">
              <a:off x="4909612" y="4708819"/>
              <a:ext cx="39476"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823167">
              <a:off x="4648716" y="4808627"/>
              <a:ext cx="88623" cy="96242"/>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rot="-823167">
              <a:off x="4734538" y="4767778"/>
              <a:ext cx="106291" cy="93917"/>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823167">
              <a:off x="4836456" y="4733627"/>
              <a:ext cx="81741"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rot="-823167">
              <a:off x="4945595" y="4679779"/>
              <a:ext cx="96248" cy="94568"/>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823167">
              <a:off x="5035328" y="4642741"/>
              <a:ext cx="85182" cy="99729"/>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rot="-823167">
              <a:off x="6291784" y="4119024"/>
              <a:ext cx="39476"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823167">
              <a:off x="6030888" y="4218831"/>
              <a:ext cx="88623" cy="96242"/>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rot="-823167">
              <a:off x="6116710" y="4177982"/>
              <a:ext cx="106291" cy="93917"/>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rot="-823167">
              <a:off x="6218628" y="4143831"/>
              <a:ext cx="81741"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rot="-823167">
              <a:off x="6327767" y="4089983"/>
              <a:ext cx="96248" cy="94568"/>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rot="-823167">
              <a:off x="6417500" y="4052946"/>
              <a:ext cx="85182" cy="99729"/>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rot="-823167">
              <a:off x="7673956" y="3529228"/>
              <a:ext cx="39476"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rot="-823167">
              <a:off x="7413060" y="3629036"/>
              <a:ext cx="88623" cy="96242"/>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rot="-823167">
              <a:off x="7498882" y="3588187"/>
              <a:ext cx="106291" cy="93917"/>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rot="-823167">
              <a:off x="7600800" y="3554036"/>
              <a:ext cx="81741"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rot="-823167">
              <a:off x="7709938" y="3500188"/>
              <a:ext cx="96248" cy="94568"/>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rot="-823167">
              <a:off x="7799672" y="3463150"/>
              <a:ext cx="85182" cy="99729"/>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rot="-823167">
              <a:off x="9056128" y="2939433"/>
              <a:ext cx="39476"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rot="-823167">
              <a:off x="8795231" y="3039240"/>
              <a:ext cx="88623" cy="96242"/>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rot="-823167">
              <a:off x="8881054" y="2998391"/>
              <a:ext cx="106291" cy="93917"/>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rot="-823167">
              <a:off x="8982971" y="2964240"/>
              <a:ext cx="81741"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rot="-823167">
              <a:off x="9092110" y="2910392"/>
              <a:ext cx="96248" cy="94568"/>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rot="-823167">
              <a:off x="9181843" y="2873355"/>
              <a:ext cx="85182" cy="99729"/>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rot="-823167">
              <a:off x="10438299" y="2349637"/>
              <a:ext cx="39476"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rot="-823167">
              <a:off x="10177403" y="2449445"/>
              <a:ext cx="88623" cy="96242"/>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rot="-823167">
              <a:off x="10263226" y="2408596"/>
              <a:ext cx="106291" cy="93917"/>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rot="-823167">
              <a:off x="10365143" y="2374445"/>
              <a:ext cx="81741"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rot="-823167">
              <a:off x="10474282" y="2320597"/>
              <a:ext cx="96248" cy="94568"/>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rot="-823167">
              <a:off x="10564015" y="2283559"/>
              <a:ext cx="85182" cy="99729"/>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1" name="Shape 18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
    <p:spTree>
      <p:nvGrpSpPr>
        <p:cNvPr id="182" name="Shape 182"/>
        <p:cNvGrpSpPr/>
        <p:nvPr/>
      </p:nvGrpSpPr>
      <p:grpSpPr>
        <a:xfrm>
          <a:off x="0" y="0"/>
          <a:ext cx="0" cy="0"/>
          <a:chOff x="0" y="0"/>
          <a:chExt cx="0" cy="0"/>
        </a:xfrm>
      </p:grpSpPr>
      <p:sp>
        <p:nvSpPr>
          <p:cNvPr id="183" name="Google Shape;183;p13"/>
          <p:cNvSpPr txBox="1"/>
          <p:nvPr>
            <p:ph type="title"/>
          </p:nvPr>
        </p:nvSpPr>
        <p:spPr>
          <a:xfrm>
            <a:off x="713225" y="445025"/>
            <a:ext cx="41109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4" name="Google Shape;184;p13"/>
          <p:cNvSpPr txBox="1"/>
          <p:nvPr>
            <p:ph idx="2" type="title"/>
          </p:nvPr>
        </p:nvSpPr>
        <p:spPr>
          <a:xfrm>
            <a:off x="1464138" y="1816375"/>
            <a:ext cx="285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13"/>
          <p:cNvSpPr txBox="1"/>
          <p:nvPr>
            <p:ph idx="1" type="subTitle"/>
          </p:nvPr>
        </p:nvSpPr>
        <p:spPr>
          <a:xfrm>
            <a:off x="1739216" y="218160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13"/>
          <p:cNvSpPr txBox="1"/>
          <p:nvPr>
            <p:ph idx="3" type="title"/>
          </p:nvPr>
        </p:nvSpPr>
        <p:spPr>
          <a:xfrm>
            <a:off x="1464138" y="3543625"/>
            <a:ext cx="285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13"/>
          <p:cNvSpPr txBox="1"/>
          <p:nvPr>
            <p:ph idx="4" type="subTitle"/>
          </p:nvPr>
        </p:nvSpPr>
        <p:spPr>
          <a:xfrm>
            <a:off x="1739216" y="390885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13"/>
          <p:cNvSpPr txBox="1"/>
          <p:nvPr>
            <p:ph hasCustomPrompt="1" idx="5" type="title"/>
          </p:nvPr>
        </p:nvSpPr>
        <p:spPr>
          <a:xfrm>
            <a:off x="2452613" y="1258400"/>
            <a:ext cx="8787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solidFill>
                  <a:schemeClr val="accent1"/>
                </a:solidFill>
              </a:defRPr>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189" name="Google Shape;189;p13"/>
          <p:cNvSpPr txBox="1"/>
          <p:nvPr>
            <p:ph hasCustomPrompt="1" idx="6" type="title"/>
          </p:nvPr>
        </p:nvSpPr>
        <p:spPr>
          <a:xfrm>
            <a:off x="2452613" y="2985650"/>
            <a:ext cx="8787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solidFill>
                  <a:schemeClr val="accent1"/>
                </a:solidFill>
              </a:defRPr>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190" name="Google Shape;190;p13"/>
          <p:cNvSpPr txBox="1"/>
          <p:nvPr>
            <p:ph idx="7" type="title"/>
          </p:nvPr>
        </p:nvSpPr>
        <p:spPr>
          <a:xfrm>
            <a:off x="4824163" y="1816375"/>
            <a:ext cx="285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1" name="Google Shape;191;p13"/>
          <p:cNvSpPr txBox="1"/>
          <p:nvPr>
            <p:ph idx="8" type="subTitle"/>
          </p:nvPr>
        </p:nvSpPr>
        <p:spPr>
          <a:xfrm>
            <a:off x="5099263" y="218160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13"/>
          <p:cNvSpPr txBox="1"/>
          <p:nvPr>
            <p:ph idx="9" type="title"/>
          </p:nvPr>
        </p:nvSpPr>
        <p:spPr>
          <a:xfrm>
            <a:off x="4824163" y="3543625"/>
            <a:ext cx="285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3" name="Google Shape;193;p13"/>
          <p:cNvSpPr txBox="1"/>
          <p:nvPr>
            <p:ph idx="13" type="subTitle"/>
          </p:nvPr>
        </p:nvSpPr>
        <p:spPr>
          <a:xfrm>
            <a:off x="5099263" y="390885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13"/>
          <p:cNvSpPr txBox="1"/>
          <p:nvPr>
            <p:ph hasCustomPrompt="1" idx="14" type="title"/>
          </p:nvPr>
        </p:nvSpPr>
        <p:spPr>
          <a:xfrm>
            <a:off x="5812650" y="1258400"/>
            <a:ext cx="8787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solidFill>
                  <a:schemeClr val="accent1"/>
                </a:solidFill>
              </a:defRPr>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195" name="Google Shape;195;p13"/>
          <p:cNvSpPr txBox="1"/>
          <p:nvPr>
            <p:ph hasCustomPrompt="1" idx="15" type="title"/>
          </p:nvPr>
        </p:nvSpPr>
        <p:spPr>
          <a:xfrm>
            <a:off x="5812650" y="2985650"/>
            <a:ext cx="878700" cy="61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solidFill>
                  <a:schemeClr val="accent1"/>
                </a:solidFill>
              </a:defRPr>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grpSp>
        <p:nvGrpSpPr>
          <p:cNvPr id="196" name="Google Shape;196;p13"/>
          <p:cNvGrpSpPr/>
          <p:nvPr/>
        </p:nvGrpSpPr>
        <p:grpSpPr>
          <a:xfrm>
            <a:off x="6589222" y="-115208"/>
            <a:ext cx="2694775" cy="1407325"/>
            <a:chOff x="6589222" y="-115208"/>
            <a:chExt cx="2694775" cy="1407325"/>
          </a:xfrm>
        </p:grpSpPr>
        <p:sp>
          <p:nvSpPr>
            <p:cNvPr id="197" name="Google Shape;197;p13"/>
            <p:cNvSpPr/>
            <p:nvPr/>
          </p:nvSpPr>
          <p:spPr>
            <a:xfrm>
              <a:off x="6589222" y="-115208"/>
              <a:ext cx="2694775" cy="1407325"/>
            </a:xfrm>
            <a:custGeom>
              <a:rect b="b" l="l" r="r" t="t"/>
              <a:pathLst>
                <a:path extrusionOk="0" h="56293" w="107791">
                  <a:moveTo>
                    <a:pt x="147" y="2527"/>
                  </a:moveTo>
                  <a:cubicBezTo>
                    <a:pt x="-2182" y="6144"/>
                    <a:pt x="32356" y="14716"/>
                    <a:pt x="37608" y="22149"/>
                  </a:cubicBezTo>
                  <a:cubicBezTo>
                    <a:pt x="42861" y="29582"/>
                    <a:pt x="25914" y="41624"/>
                    <a:pt x="31662" y="47124"/>
                  </a:cubicBezTo>
                  <a:cubicBezTo>
                    <a:pt x="37410" y="52624"/>
                    <a:pt x="63524" y="58818"/>
                    <a:pt x="72096" y="55151"/>
                  </a:cubicBezTo>
                  <a:cubicBezTo>
                    <a:pt x="80669" y="51484"/>
                    <a:pt x="78687" y="29979"/>
                    <a:pt x="83097" y="25123"/>
                  </a:cubicBezTo>
                  <a:cubicBezTo>
                    <a:pt x="87507" y="20267"/>
                    <a:pt x="94989" y="27055"/>
                    <a:pt x="98557" y="26014"/>
                  </a:cubicBezTo>
                  <a:cubicBezTo>
                    <a:pt x="102125" y="24973"/>
                    <a:pt x="103710" y="22893"/>
                    <a:pt x="104503" y="18879"/>
                  </a:cubicBezTo>
                  <a:cubicBezTo>
                    <a:pt x="105296" y="14865"/>
                    <a:pt x="112134" y="5004"/>
                    <a:pt x="103314" y="1932"/>
                  </a:cubicBezTo>
                  <a:cubicBezTo>
                    <a:pt x="94494" y="-1140"/>
                    <a:pt x="68777" y="347"/>
                    <a:pt x="51582" y="446"/>
                  </a:cubicBezTo>
                  <a:cubicBezTo>
                    <a:pt x="34388" y="545"/>
                    <a:pt x="2476" y="-1090"/>
                    <a:pt x="147" y="2527"/>
                  </a:cubicBezTo>
                  <a:close/>
                </a:path>
              </a:pathLst>
            </a:custGeom>
            <a:solidFill>
              <a:schemeClr val="dk2"/>
            </a:solidFill>
            <a:ln>
              <a:noFill/>
            </a:ln>
          </p:spPr>
        </p:sp>
        <p:sp>
          <p:nvSpPr>
            <p:cNvPr id="198" name="Google Shape;198;p13"/>
            <p:cNvSpPr/>
            <p:nvPr/>
          </p:nvSpPr>
          <p:spPr>
            <a:xfrm>
              <a:off x="6637500" y="327050"/>
              <a:ext cx="319500" cy="230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7045250" y="666725"/>
              <a:ext cx="179400" cy="129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7149325" y="401750"/>
              <a:ext cx="112500" cy="8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01" name="Shape 201"/>
        <p:cNvGrpSpPr/>
        <p:nvPr/>
      </p:nvGrpSpPr>
      <p:grpSpPr>
        <a:xfrm>
          <a:off x="0" y="0"/>
          <a:ext cx="0" cy="0"/>
          <a:chOff x="0" y="0"/>
          <a:chExt cx="0" cy="0"/>
        </a:xfrm>
      </p:grpSpPr>
      <p:sp>
        <p:nvSpPr>
          <p:cNvPr id="202" name="Google Shape;202;p1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3" name="Google Shape;203;p14"/>
          <p:cNvSpPr txBox="1"/>
          <p:nvPr>
            <p:ph idx="1" type="subTitle"/>
          </p:nvPr>
        </p:nvSpPr>
        <p:spPr>
          <a:xfrm>
            <a:off x="3591713" y="2805788"/>
            <a:ext cx="1960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04" name="Google Shape;204;p14"/>
          <p:cNvSpPr txBox="1"/>
          <p:nvPr>
            <p:ph idx="2" type="subTitle"/>
          </p:nvPr>
        </p:nvSpPr>
        <p:spPr>
          <a:xfrm>
            <a:off x="3591750" y="3086600"/>
            <a:ext cx="19605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05" name="Google Shape;205;p14"/>
          <p:cNvSpPr txBox="1"/>
          <p:nvPr>
            <p:ph idx="3" type="subTitle"/>
          </p:nvPr>
        </p:nvSpPr>
        <p:spPr>
          <a:xfrm>
            <a:off x="955438" y="2805788"/>
            <a:ext cx="1960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06" name="Google Shape;206;p14"/>
          <p:cNvSpPr txBox="1"/>
          <p:nvPr>
            <p:ph idx="4" type="subTitle"/>
          </p:nvPr>
        </p:nvSpPr>
        <p:spPr>
          <a:xfrm>
            <a:off x="955500" y="3086600"/>
            <a:ext cx="19605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07" name="Google Shape;207;p14"/>
          <p:cNvSpPr txBox="1"/>
          <p:nvPr>
            <p:ph idx="5" type="subTitle"/>
          </p:nvPr>
        </p:nvSpPr>
        <p:spPr>
          <a:xfrm>
            <a:off x="6228050" y="2805788"/>
            <a:ext cx="1960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08" name="Google Shape;208;p14"/>
          <p:cNvSpPr txBox="1"/>
          <p:nvPr>
            <p:ph idx="6" type="subTitle"/>
          </p:nvPr>
        </p:nvSpPr>
        <p:spPr>
          <a:xfrm>
            <a:off x="6228050" y="3086600"/>
            <a:ext cx="19605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grpSp>
        <p:nvGrpSpPr>
          <p:cNvPr id="209" name="Google Shape;209;p14"/>
          <p:cNvGrpSpPr/>
          <p:nvPr/>
        </p:nvGrpSpPr>
        <p:grpSpPr>
          <a:xfrm>
            <a:off x="2272441" y="3752079"/>
            <a:ext cx="4702696" cy="1969595"/>
            <a:chOff x="2272441" y="3752079"/>
            <a:chExt cx="4702696" cy="1969595"/>
          </a:xfrm>
        </p:grpSpPr>
        <p:sp>
          <p:nvSpPr>
            <p:cNvPr id="210" name="Google Shape;210;p14"/>
            <p:cNvSpPr/>
            <p:nvPr/>
          </p:nvSpPr>
          <p:spPr>
            <a:xfrm rot="289816">
              <a:off x="2333006" y="3928041"/>
              <a:ext cx="4247643" cy="1617671"/>
            </a:xfrm>
            <a:custGeom>
              <a:rect b="b" l="l" r="r" t="t"/>
              <a:pathLst>
                <a:path extrusionOk="0" h="64710" w="169914">
                  <a:moveTo>
                    <a:pt x="132971" y="61660"/>
                  </a:moveTo>
                  <a:cubicBezTo>
                    <a:pt x="150707" y="56877"/>
                    <a:pt x="168282" y="44461"/>
                    <a:pt x="169733" y="35217"/>
                  </a:cubicBezTo>
                  <a:cubicBezTo>
                    <a:pt x="171184" y="25973"/>
                    <a:pt x="152051" y="9258"/>
                    <a:pt x="141678" y="6194"/>
                  </a:cubicBezTo>
                  <a:cubicBezTo>
                    <a:pt x="131305" y="3131"/>
                    <a:pt x="119266" y="17750"/>
                    <a:pt x="107495" y="16836"/>
                  </a:cubicBezTo>
                  <a:cubicBezTo>
                    <a:pt x="95725" y="15922"/>
                    <a:pt x="82019" y="2701"/>
                    <a:pt x="71055" y="712"/>
                  </a:cubicBezTo>
                  <a:cubicBezTo>
                    <a:pt x="60091" y="-1277"/>
                    <a:pt x="46655" y="1249"/>
                    <a:pt x="41710" y="4904"/>
                  </a:cubicBezTo>
                  <a:cubicBezTo>
                    <a:pt x="36766" y="8559"/>
                    <a:pt x="46494" y="19469"/>
                    <a:pt x="41388" y="22640"/>
                  </a:cubicBezTo>
                  <a:cubicBezTo>
                    <a:pt x="36282" y="25811"/>
                    <a:pt x="17847" y="20222"/>
                    <a:pt x="11075" y="23930"/>
                  </a:cubicBezTo>
                  <a:cubicBezTo>
                    <a:pt x="4303" y="27639"/>
                    <a:pt x="-2146" y="40430"/>
                    <a:pt x="756" y="44891"/>
                  </a:cubicBezTo>
                  <a:cubicBezTo>
                    <a:pt x="3658" y="49352"/>
                    <a:pt x="26339" y="48224"/>
                    <a:pt x="28489" y="50696"/>
                  </a:cubicBezTo>
                  <a:cubicBezTo>
                    <a:pt x="30639" y="53168"/>
                    <a:pt x="7851" y="57522"/>
                    <a:pt x="13655" y="59725"/>
                  </a:cubicBezTo>
                  <a:cubicBezTo>
                    <a:pt x="19460" y="61929"/>
                    <a:pt x="43430" y="63595"/>
                    <a:pt x="63316" y="63917"/>
                  </a:cubicBezTo>
                  <a:cubicBezTo>
                    <a:pt x="83202" y="64240"/>
                    <a:pt x="115235" y="66443"/>
                    <a:pt x="132971" y="61660"/>
                  </a:cubicBezTo>
                  <a:close/>
                </a:path>
              </a:pathLst>
            </a:custGeom>
            <a:solidFill>
              <a:schemeClr val="dk2"/>
            </a:solidFill>
            <a:ln>
              <a:noFill/>
            </a:ln>
          </p:spPr>
        </p:sp>
        <p:sp>
          <p:nvSpPr>
            <p:cNvPr id="211" name="Google Shape;211;p14"/>
            <p:cNvSpPr/>
            <p:nvPr/>
          </p:nvSpPr>
          <p:spPr>
            <a:xfrm>
              <a:off x="3054713" y="4066850"/>
              <a:ext cx="177300" cy="177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2722613" y="4010425"/>
              <a:ext cx="137100" cy="137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rot="-2287800">
              <a:off x="6600113" y="4334408"/>
              <a:ext cx="177343" cy="177343"/>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6402438" y="4696478"/>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215" name="Shape 215"/>
        <p:cNvGrpSpPr/>
        <p:nvPr/>
      </p:nvGrpSpPr>
      <p:grpSpPr>
        <a:xfrm>
          <a:off x="0" y="0"/>
          <a:ext cx="0" cy="0"/>
          <a:chOff x="0" y="0"/>
          <a:chExt cx="0" cy="0"/>
        </a:xfrm>
      </p:grpSpPr>
      <p:sp>
        <p:nvSpPr>
          <p:cNvPr id="216" name="Google Shape;216;p15"/>
          <p:cNvSpPr txBox="1"/>
          <p:nvPr>
            <p:ph type="title"/>
          </p:nvPr>
        </p:nvSpPr>
        <p:spPr>
          <a:xfrm>
            <a:off x="713225" y="445025"/>
            <a:ext cx="383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15"/>
          <p:cNvSpPr txBox="1"/>
          <p:nvPr>
            <p:ph idx="1" type="subTitle"/>
          </p:nvPr>
        </p:nvSpPr>
        <p:spPr>
          <a:xfrm>
            <a:off x="3591713" y="1839413"/>
            <a:ext cx="1960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18" name="Google Shape;218;p15"/>
          <p:cNvSpPr txBox="1"/>
          <p:nvPr>
            <p:ph idx="2" type="subTitle"/>
          </p:nvPr>
        </p:nvSpPr>
        <p:spPr>
          <a:xfrm>
            <a:off x="3591750" y="2120225"/>
            <a:ext cx="19605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19" name="Google Shape;219;p15"/>
          <p:cNvSpPr txBox="1"/>
          <p:nvPr>
            <p:ph idx="3" type="subTitle"/>
          </p:nvPr>
        </p:nvSpPr>
        <p:spPr>
          <a:xfrm>
            <a:off x="955438" y="1839413"/>
            <a:ext cx="1960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20" name="Google Shape;220;p15"/>
          <p:cNvSpPr txBox="1"/>
          <p:nvPr>
            <p:ph idx="4" type="subTitle"/>
          </p:nvPr>
        </p:nvSpPr>
        <p:spPr>
          <a:xfrm>
            <a:off x="955500" y="2120225"/>
            <a:ext cx="19605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21" name="Google Shape;221;p15"/>
          <p:cNvSpPr txBox="1"/>
          <p:nvPr>
            <p:ph idx="5" type="subTitle"/>
          </p:nvPr>
        </p:nvSpPr>
        <p:spPr>
          <a:xfrm>
            <a:off x="6228050" y="1839413"/>
            <a:ext cx="1960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22" name="Google Shape;222;p15"/>
          <p:cNvSpPr txBox="1"/>
          <p:nvPr>
            <p:ph idx="6" type="subTitle"/>
          </p:nvPr>
        </p:nvSpPr>
        <p:spPr>
          <a:xfrm>
            <a:off x="6228050" y="2120225"/>
            <a:ext cx="19605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23" name="Google Shape;223;p15"/>
          <p:cNvSpPr txBox="1"/>
          <p:nvPr>
            <p:ph idx="7" type="subTitle"/>
          </p:nvPr>
        </p:nvSpPr>
        <p:spPr>
          <a:xfrm>
            <a:off x="3591713" y="3576113"/>
            <a:ext cx="1960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24" name="Google Shape;224;p15"/>
          <p:cNvSpPr txBox="1"/>
          <p:nvPr>
            <p:ph idx="8" type="subTitle"/>
          </p:nvPr>
        </p:nvSpPr>
        <p:spPr>
          <a:xfrm>
            <a:off x="3591750" y="3856925"/>
            <a:ext cx="19605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25" name="Google Shape;225;p15"/>
          <p:cNvSpPr txBox="1"/>
          <p:nvPr>
            <p:ph idx="9" type="subTitle"/>
          </p:nvPr>
        </p:nvSpPr>
        <p:spPr>
          <a:xfrm>
            <a:off x="955438" y="3576113"/>
            <a:ext cx="1960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26" name="Google Shape;226;p15"/>
          <p:cNvSpPr txBox="1"/>
          <p:nvPr>
            <p:ph idx="13" type="subTitle"/>
          </p:nvPr>
        </p:nvSpPr>
        <p:spPr>
          <a:xfrm>
            <a:off x="955500" y="3856925"/>
            <a:ext cx="19605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27" name="Google Shape;227;p15"/>
          <p:cNvSpPr txBox="1"/>
          <p:nvPr>
            <p:ph idx="14" type="subTitle"/>
          </p:nvPr>
        </p:nvSpPr>
        <p:spPr>
          <a:xfrm>
            <a:off x="6228050" y="3576113"/>
            <a:ext cx="1960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228" name="Google Shape;228;p15"/>
          <p:cNvSpPr txBox="1"/>
          <p:nvPr>
            <p:ph idx="15" type="subTitle"/>
          </p:nvPr>
        </p:nvSpPr>
        <p:spPr>
          <a:xfrm>
            <a:off x="6228050" y="3856925"/>
            <a:ext cx="19605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229" name="Google Shape;229;p15"/>
          <p:cNvSpPr/>
          <p:nvPr/>
        </p:nvSpPr>
        <p:spPr>
          <a:xfrm>
            <a:off x="4684684" y="-126300"/>
            <a:ext cx="3498850" cy="899150"/>
          </a:xfrm>
          <a:custGeom>
            <a:rect b="b" l="l" r="r" t="t"/>
            <a:pathLst>
              <a:path extrusionOk="0" h="35966" w="139954">
                <a:moveTo>
                  <a:pt x="139927" y="3762"/>
                </a:moveTo>
                <a:cubicBezTo>
                  <a:pt x="139820" y="4085"/>
                  <a:pt x="122674" y="699"/>
                  <a:pt x="117353" y="2795"/>
                </a:cubicBezTo>
                <a:cubicBezTo>
                  <a:pt x="112032" y="4891"/>
                  <a:pt x="112301" y="14404"/>
                  <a:pt x="108001" y="16339"/>
                </a:cubicBezTo>
                <a:cubicBezTo>
                  <a:pt x="103701" y="18274"/>
                  <a:pt x="98435" y="11448"/>
                  <a:pt x="91555" y="14404"/>
                </a:cubicBezTo>
                <a:cubicBezTo>
                  <a:pt x="84676" y="17360"/>
                  <a:pt x="75592" y="30958"/>
                  <a:pt x="66724" y="34075"/>
                </a:cubicBezTo>
                <a:cubicBezTo>
                  <a:pt x="57856" y="37192"/>
                  <a:pt x="44582" y="35956"/>
                  <a:pt x="38347" y="33107"/>
                </a:cubicBezTo>
                <a:cubicBezTo>
                  <a:pt x="32113" y="30259"/>
                  <a:pt x="33241" y="19671"/>
                  <a:pt x="29317" y="16984"/>
                </a:cubicBezTo>
                <a:cubicBezTo>
                  <a:pt x="25394" y="14297"/>
                  <a:pt x="19052" y="17253"/>
                  <a:pt x="14806" y="16984"/>
                </a:cubicBezTo>
                <a:cubicBezTo>
                  <a:pt x="10560" y="16715"/>
                  <a:pt x="6153" y="17628"/>
                  <a:pt x="3842" y="15371"/>
                </a:cubicBezTo>
                <a:cubicBezTo>
                  <a:pt x="1531" y="13114"/>
                  <a:pt x="-1533" y="5966"/>
                  <a:pt x="939" y="3440"/>
                </a:cubicBezTo>
                <a:cubicBezTo>
                  <a:pt x="3411" y="914"/>
                  <a:pt x="-835" y="645"/>
                  <a:pt x="18675" y="215"/>
                </a:cubicBezTo>
                <a:cubicBezTo>
                  <a:pt x="38185" y="-215"/>
                  <a:pt x="97789" y="269"/>
                  <a:pt x="117998" y="860"/>
                </a:cubicBezTo>
                <a:cubicBezTo>
                  <a:pt x="138207" y="1451"/>
                  <a:pt x="140035" y="3440"/>
                  <a:pt x="139927" y="3762"/>
                </a:cubicBezTo>
                <a:close/>
              </a:path>
            </a:pathLst>
          </a:custGeom>
          <a:solidFill>
            <a:schemeClr val="dk2"/>
          </a:solidFill>
          <a:ln>
            <a:noFill/>
          </a:ln>
        </p:spPr>
      </p:sp>
      <p:sp>
        <p:nvSpPr>
          <p:cNvPr id="230" name="Google Shape;230;p15"/>
          <p:cNvSpPr/>
          <p:nvPr/>
        </p:nvSpPr>
        <p:spPr>
          <a:xfrm>
            <a:off x="6933225" y="445025"/>
            <a:ext cx="281700" cy="28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7321300" y="445025"/>
            <a:ext cx="127800" cy="12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232" name="Shape 232"/>
        <p:cNvGrpSpPr/>
        <p:nvPr/>
      </p:nvGrpSpPr>
      <p:grpSpPr>
        <a:xfrm>
          <a:off x="0" y="0"/>
          <a:ext cx="0" cy="0"/>
          <a:chOff x="0" y="0"/>
          <a:chExt cx="0" cy="0"/>
        </a:xfrm>
      </p:grpSpPr>
      <p:sp>
        <p:nvSpPr>
          <p:cNvPr id="233" name="Google Shape;233;p16"/>
          <p:cNvSpPr txBox="1"/>
          <p:nvPr>
            <p:ph hasCustomPrompt="1" type="title"/>
          </p:nvPr>
        </p:nvSpPr>
        <p:spPr>
          <a:xfrm>
            <a:off x="4288975" y="670225"/>
            <a:ext cx="4141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4" name="Google Shape;234;p16"/>
          <p:cNvSpPr txBox="1"/>
          <p:nvPr>
            <p:ph idx="1" type="subTitle"/>
          </p:nvPr>
        </p:nvSpPr>
        <p:spPr>
          <a:xfrm>
            <a:off x="4288975" y="1253627"/>
            <a:ext cx="4141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PT Sans"/>
                <a:ea typeface="PT Sans"/>
                <a:cs typeface="PT Sans"/>
                <a:sym typeface="PT Sans"/>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35" name="Google Shape;235;p16"/>
          <p:cNvSpPr txBox="1"/>
          <p:nvPr>
            <p:ph hasCustomPrompt="1" idx="2" type="title"/>
          </p:nvPr>
        </p:nvSpPr>
        <p:spPr>
          <a:xfrm>
            <a:off x="4288975" y="1954316"/>
            <a:ext cx="4141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6" name="Google Shape;236;p16"/>
          <p:cNvSpPr txBox="1"/>
          <p:nvPr>
            <p:ph idx="3" type="subTitle"/>
          </p:nvPr>
        </p:nvSpPr>
        <p:spPr>
          <a:xfrm>
            <a:off x="4288975" y="2554651"/>
            <a:ext cx="4141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PT Sans"/>
                <a:ea typeface="PT Sans"/>
                <a:cs typeface="PT Sans"/>
                <a:sym typeface="PT Sans"/>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37" name="Google Shape;237;p16"/>
          <p:cNvSpPr txBox="1"/>
          <p:nvPr>
            <p:ph hasCustomPrompt="1" idx="4" type="title"/>
          </p:nvPr>
        </p:nvSpPr>
        <p:spPr>
          <a:xfrm>
            <a:off x="4288975" y="3265647"/>
            <a:ext cx="4141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8" name="Google Shape;238;p16"/>
          <p:cNvSpPr txBox="1"/>
          <p:nvPr>
            <p:ph idx="5" type="subTitle"/>
          </p:nvPr>
        </p:nvSpPr>
        <p:spPr>
          <a:xfrm>
            <a:off x="4288975" y="3874475"/>
            <a:ext cx="4141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PT Sans"/>
                <a:ea typeface="PT Sans"/>
                <a:cs typeface="PT Sans"/>
                <a:sym typeface="PT Sans"/>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39" name="Shape 239"/>
        <p:cNvGrpSpPr/>
        <p:nvPr/>
      </p:nvGrpSpPr>
      <p:grpSpPr>
        <a:xfrm>
          <a:off x="0" y="0"/>
          <a:ext cx="0" cy="0"/>
          <a:chOff x="0" y="0"/>
          <a:chExt cx="0" cy="0"/>
        </a:xfrm>
      </p:grpSpPr>
      <p:sp>
        <p:nvSpPr>
          <p:cNvPr id="240" name="Google Shape;240;p17"/>
          <p:cNvSpPr txBox="1"/>
          <p:nvPr>
            <p:ph type="title"/>
          </p:nvPr>
        </p:nvSpPr>
        <p:spPr>
          <a:xfrm>
            <a:off x="5067950" y="1156950"/>
            <a:ext cx="25992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17"/>
          <p:cNvSpPr txBox="1"/>
          <p:nvPr>
            <p:ph idx="1" type="subTitle"/>
          </p:nvPr>
        </p:nvSpPr>
        <p:spPr>
          <a:xfrm>
            <a:off x="5067950" y="3176250"/>
            <a:ext cx="3200100" cy="81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242" name="Shape 242"/>
        <p:cNvGrpSpPr/>
        <p:nvPr/>
      </p:nvGrpSpPr>
      <p:grpSpPr>
        <a:xfrm>
          <a:off x="0" y="0"/>
          <a:ext cx="0" cy="0"/>
          <a:chOff x="0" y="0"/>
          <a:chExt cx="0" cy="0"/>
        </a:xfrm>
      </p:grpSpPr>
      <p:sp>
        <p:nvSpPr>
          <p:cNvPr id="243" name="Google Shape;243;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spTree>
      <p:nvGrpSpPr>
        <p:cNvPr id="244" name="Shape 244"/>
        <p:cNvGrpSpPr/>
        <p:nvPr/>
      </p:nvGrpSpPr>
      <p:grpSpPr>
        <a:xfrm>
          <a:off x="0" y="0"/>
          <a:ext cx="0" cy="0"/>
          <a:chOff x="0" y="0"/>
          <a:chExt cx="0" cy="0"/>
        </a:xfrm>
      </p:grpSpPr>
      <p:sp>
        <p:nvSpPr>
          <p:cNvPr id="245" name="Google Shape;245;p19"/>
          <p:cNvSpPr txBox="1"/>
          <p:nvPr>
            <p:ph type="title"/>
          </p:nvPr>
        </p:nvSpPr>
        <p:spPr>
          <a:xfrm>
            <a:off x="803750" y="1557138"/>
            <a:ext cx="30822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6" name="Google Shape;246;p19"/>
          <p:cNvSpPr txBox="1"/>
          <p:nvPr>
            <p:ph idx="1" type="subTitle"/>
          </p:nvPr>
        </p:nvSpPr>
        <p:spPr>
          <a:xfrm>
            <a:off x="803750" y="2072475"/>
            <a:ext cx="2844900" cy="11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19"/>
          <p:cNvSpPr/>
          <p:nvPr/>
        </p:nvSpPr>
        <p:spPr>
          <a:xfrm rot="596675">
            <a:off x="-469736" y="3731180"/>
            <a:ext cx="3183930" cy="1643491"/>
          </a:xfrm>
          <a:custGeom>
            <a:rect b="b" l="l" r="r" t="t"/>
            <a:pathLst>
              <a:path extrusionOk="0" h="65738" w="127354">
                <a:moveTo>
                  <a:pt x="4983" y="45324"/>
                </a:moveTo>
                <a:cubicBezTo>
                  <a:pt x="3651" y="36493"/>
                  <a:pt x="-3799" y="17941"/>
                  <a:pt x="2615" y="11280"/>
                </a:cubicBezTo>
                <a:cubicBezTo>
                  <a:pt x="9029" y="4619"/>
                  <a:pt x="35573" y="3387"/>
                  <a:pt x="43467" y="5360"/>
                </a:cubicBezTo>
                <a:cubicBezTo>
                  <a:pt x="51361" y="7334"/>
                  <a:pt x="44651" y="19963"/>
                  <a:pt x="49979" y="23121"/>
                </a:cubicBezTo>
                <a:cubicBezTo>
                  <a:pt x="55308" y="26279"/>
                  <a:pt x="66606" y="28105"/>
                  <a:pt x="75438" y="24306"/>
                </a:cubicBezTo>
                <a:cubicBezTo>
                  <a:pt x="84270" y="20507"/>
                  <a:pt x="94335" y="2202"/>
                  <a:pt x="102969" y="327"/>
                </a:cubicBezTo>
                <a:cubicBezTo>
                  <a:pt x="111603" y="-1548"/>
                  <a:pt x="128131" y="5655"/>
                  <a:pt x="127243" y="13056"/>
                </a:cubicBezTo>
                <a:cubicBezTo>
                  <a:pt x="126355" y="20457"/>
                  <a:pt x="101340" y="38071"/>
                  <a:pt x="97640" y="44732"/>
                </a:cubicBezTo>
                <a:cubicBezTo>
                  <a:pt x="93940" y="51393"/>
                  <a:pt x="104005" y="50159"/>
                  <a:pt x="105041" y="53020"/>
                </a:cubicBezTo>
                <a:cubicBezTo>
                  <a:pt x="106077" y="55882"/>
                  <a:pt x="108002" y="60076"/>
                  <a:pt x="103857" y="61901"/>
                </a:cubicBezTo>
                <a:cubicBezTo>
                  <a:pt x="99713" y="63727"/>
                  <a:pt x="95716" y="63578"/>
                  <a:pt x="80174" y="63973"/>
                </a:cubicBezTo>
                <a:cubicBezTo>
                  <a:pt x="64633" y="64368"/>
                  <a:pt x="23140" y="67377"/>
                  <a:pt x="10608" y="64269"/>
                </a:cubicBezTo>
                <a:cubicBezTo>
                  <a:pt x="-1924" y="61161"/>
                  <a:pt x="6315" y="54156"/>
                  <a:pt x="4983" y="45324"/>
                </a:cubicBezTo>
                <a:close/>
              </a:path>
            </a:pathLst>
          </a:custGeom>
          <a:solidFill>
            <a:schemeClr val="dk2"/>
          </a:solidFill>
          <a:ln>
            <a:noFill/>
          </a:ln>
        </p:spPr>
      </p:sp>
      <p:sp>
        <p:nvSpPr>
          <p:cNvPr id="248" name="Google Shape;248;p19"/>
          <p:cNvSpPr/>
          <p:nvPr/>
        </p:nvSpPr>
        <p:spPr>
          <a:xfrm>
            <a:off x="1123900" y="3825100"/>
            <a:ext cx="377400" cy="377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1587900" y="3759575"/>
            <a:ext cx="102300" cy="102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250" name="Shape 250"/>
        <p:cNvGrpSpPr/>
        <p:nvPr/>
      </p:nvGrpSpPr>
      <p:grpSpPr>
        <a:xfrm>
          <a:off x="0" y="0"/>
          <a:ext cx="0" cy="0"/>
          <a:chOff x="0" y="0"/>
          <a:chExt cx="0" cy="0"/>
        </a:xfrm>
      </p:grpSpPr>
      <p:sp>
        <p:nvSpPr>
          <p:cNvPr id="251" name="Google Shape;251;p2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2" name="Google Shape;252;p20"/>
          <p:cNvSpPr txBox="1"/>
          <p:nvPr>
            <p:ph idx="1" type="subTitle"/>
          </p:nvPr>
        </p:nvSpPr>
        <p:spPr>
          <a:xfrm>
            <a:off x="826100" y="1557225"/>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2pPr>
            <a:lvl3pPr lvl="2"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3pPr>
            <a:lvl4pPr lvl="3"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4pPr>
            <a:lvl5pPr lvl="4"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5pPr>
            <a:lvl6pPr lvl="5"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6pPr>
            <a:lvl7pPr lvl="6"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7pPr>
            <a:lvl8pPr lvl="7"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8pPr>
            <a:lvl9pPr lvl="8"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9pPr>
          </a:lstStyle>
          <a:p/>
        </p:txBody>
      </p:sp>
      <p:sp>
        <p:nvSpPr>
          <p:cNvPr id="253" name="Google Shape;253;p20"/>
          <p:cNvSpPr txBox="1"/>
          <p:nvPr>
            <p:ph idx="2" type="subTitle"/>
          </p:nvPr>
        </p:nvSpPr>
        <p:spPr>
          <a:xfrm>
            <a:off x="713225" y="1914225"/>
            <a:ext cx="3750900" cy="2315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dk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254" name="Google Shape;254;p20"/>
          <p:cNvSpPr txBox="1"/>
          <p:nvPr>
            <p:ph idx="3" type="subTitle"/>
          </p:nvPr>
        </p:nvSpPr>
        <p:spPr>
          <a:xfrm>
            <a:off x="4577000" y="1557225"/>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2pPr>
            <a:lvl3pPr lvl="2"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3pPr>
            <a:lvl4pPr lvl="3"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4pPr>
            <a:lvl5pPr lvl="4"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5pPr>
            <a:lvl6pPr lvl="5"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6pPr>
            <a:lvl7pPr lvl="6"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7pPr>
            <a:lvl8pPr lvl="7"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8pPr>
            <a:lvl9pPr lvl="8" rtl="0" algn="ctr">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9pPr>
          </a:lstStyle>
          <a:p/>
        </p:txBody>
      </p:sp>
      <p:sp>
        <p:nvSpPr>
          <p:cNvPr id="255" name="Google Shape;255;p20"/>
          <p:cNvSpPr txBox="1"/>
          <p:nvPr>
            <p:ph idx="4" type="subTitle"/>
          </p:nvPr>
        </p:nvSpPr>
        <p:spPr>
          <a:xfrm>
            <a:off x="4464125" y="1914225"/>
            <a:ext cx="3750900" cy="2315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dk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256" name="Google Shape;256;p20"/>
          <p:cNvSpPr/>
          <p:nvPr/>
        </p:nvSpPr>
        <p:spPr>
          <a:xfrm>
            <a:off x="5853975" y="4529250"/>
            <a:ext cx="392100" cy="39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5720775" y="4328375"/>
            <a:ext cx="325500" cy="325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5853975" y="3839925"/>
            <a:ext cx="192300" cy="192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6588192" y="3329136"/>
            <a:ext cx="2991850" cy="1955750"/>
          </a:xfrm>
          <a:custGeom>
            <a:rect b="b" l="l" r="r" t="t"/>
            <a:pathLst>
              <a:path extrusionOk="0" h="78230" w="119674">
                <a:moveTo>
                  <a:pt x="115093" y="40900"/>
                </a:moveTo>
                <a:cubicBezTo>
                  <a:pt x="109024" y="28664"/>
                  <a:pt x="90424" y="7942"/>
                  <a:pt x="78089" y="2416"/>
                </a:cubicBezTo>
                <a:cubicBezTo>
                  <a:pt x="65755" y="-3110"/>
                  <a:pt x="47007" y="1972"/>
                  <a:pt x="41086" y="7745"/>
                </a:cubicBezTo>
                <a:cubicBezTo>
                  <a:pt x="35166" y="13518"/>
                  <a:pt x="47796" y="32168"/>
                  <a:pt x="42566" y="37052"/>
                </a:cubicBezTo>
                <a:cubicBezTo>
                  <a:pt x="37336" y="41937"/>
                  <a:pt x="16762" y="35079"/>
                  <a:pt x="9707" y="37052"/>
                </a:cubicBezTo>
                <a:cubicBezTo>
                  <a:pt x="2652" y="39026"/>
                  <a:pt x="-703" y="45143"/>
                  <a:pt x="234" y="48893"/>
                </a:cubicBezTo>
                <a:cubicBezTo>
                  <a:pt x="1171" y="52643"/>
                  <a:pt x="12815" y="55356"/>
                  <a:pt x="15331" y="59550"/>
                </a:cubicBezTo>
                <a:cubicBezTo>
                  <a:pt x="17847" y="63744"/>
                  <a:pt x="5611" y="71490"/>
                  <a:pt x="15331" y="74055"/>
                </a:cubicBezTo>
                <a:cubicBezTo>
                  <a:pt x="25051" y="76621"/>
                  <a:pt x="57121" y="74647"/>
                  <a:pt x="73649" y="74943"/>
                </a:cubicBezTo>
                <a:cubicBezTo>
                  <a:pt x="90177" y="75239"/>
                  <a:pt x="107594" y="81505"/>
                  <a:pt x="114501" y="75831"/>
                </a:cubicBezTo>
                <a:cubicBezTo>
                  <a:pt x="121408" y="70157"/>
                  <a:pt x="121162" y="53136"/>
                  <a:pt x="115093" y="40900"/>
                </a:cubicBezTo>
                <a:close/>
              </a:path>
            </a:pathLst>
          </a:custGeom>
          <a:solidFill>
            <a:schemeClr val="dk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3"/>
          <p:cNvSpPr txBox="1"/>
          <p:nvPr>
            <p:ph type="title"/>
          </p:nvPr>
        </p:nvSpPr>
        <p:spPr>
          <a:xfrm>
            <a:off x="720000" y="2473500"/>
            <a:ext cx="5067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3"/>
          <p:cNvSpPr txBox="1"/>
          <p:nvPr>
            <p:ph hasCustomPrompt="1" idx="2" type="title"/>
          </p:nvPr>
        </p:nvSpPr>
        <p:spPr>
          <a:xfrm>
            <a:off x="720000" y="1466975"/>
            <a:ext cx="14406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6" name="Google Shape;86;p3"/>
          <p:cNvSpPr txBox="1"/>
          <p:nvPr>
            <p:ph idx="1" type="subTitle"/>
          </p:nvPr>
        </p:nvSpPr>
        <p:spPr>
          <a:xfrm>
            <a:off x="720000" y="3226225"/>
            <a:ext cx="5067600" cy="45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60" name="Shape 260"/>
        <p:cNvGrpSpPr/>
        <p:nvPr/>
      </p:nvGrpSpPr>
      <p:grpSpPr>
        <a:xfrm>
          <a:off x="0" y="0"/>
          <a:ext cx="0" cy="0"/>
          <a:chOff x="0" y="0"/>
          <a:chExt cx="0" cy="0"/>
        </a:xfrm>
      </p:grpSpPr>
      <p:sp>
        <p:nvSpPr>
          <p:cNvPr id="261" name="Google Shape;261;p21"/>
          <p:cNvSpPr txBox="1"/>
          <p:nvPr>
            <p:ph type="title"/>
          </p:nvPr>
        </p:nvSpPr>
        <p:spPr>
          <a:xfrm>
            <a:off x="720000" y="652375"/>
            <a:ext cx="3000000" cy="72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21"/>
          <p:cNvSpPr txBox="1"/>
          <p:nvPr>
            <p:ph idx="1" type="subTitle"/>
          </p:nvPr>
        </p:nvSpPr>
        <p:spPr>
          <a:xfrm>
            <a:off x="720000" y="1365025"/>
            <a:ext cx="3434700" cy="14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1"/>
          <p:cNvSpPr txBox="1"/>
          <p:nvPr/>
        </p:nvSpPr>
        <p:spPr>
          <a:xfrm>
            <a:off x="720000" y="3202275"/>
            <a:ext cx="41679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b="1" lang="en" sz="1000">
                <a:solidFill>
                  <a:schemeClr val="dk2"/>
                </a:solidFill>
                <a:latin typeface="Open Sans"/>
                <a:ea typeface="Open Sans"/>
                <a:cs typeface="Open Sans"/>
                <a:sym typeface="Open Sans"/>
              </a:rPr>
              <a:t>CREDITS</a:t>
            </a:r>
            <a:r>
              <a:rPr lang="en" sz="1000">
                <a:solidFill>
                  <a:schemeClr val="dk2"/>
                </a:solidFill>
                <a:latin typeface="Open Sans"/>
                <a:ea typeface="Open Sans"/>
                <a:cs typeface="Open Sans"/>
                <a:sym typeface="Open Sans"/>
              </a:rPr>
              <a:t>: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and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endParaRPr b="1" sz="1000">
              <a:solidFill>
                <a:schemeClr val="dk2"/>
              </a:solidFill>
              <a:latin typeface="Open Sans"/>
              <a:ea typeface="Open Sans"/>
              <a:cs typeface="Open Sans"/>
              <a:sym typeface="Open Sans"/>
            </a:endParaRPr>
          </a:p>
        </p:txBody>
      </p:sp>
      <p:grpSp>
        <p:nvGrpSpPr>
          <p:cNvPr id="264" name="Google Shape;264;p21"/>
          <p:cNvGrpSpPr/>
          <p:nvPr/>
        </p:nvGrpSpPr>
        <p:grpSpPr>
          <a:xfrm>
            <a:off x="3884624" y="-2313100"/>
            <a:ext cx="7349143" cy="6720731"/>
            <a:chOff x="3884624" y="-2313100"/>
            <a:chExt cx="7349143" cy="6720731"/>
          </a:xfrm>
        </p:grpSpPr>
        <p:sp>
          <p:nvSpPr>
            <p:cNvPr id="265" name="Google Shape;265;p21"/>
            <p:cNvSpPr/>
            <p:nvPr/>
          </p:nvSpPr>
          <p:spPr>
            <a:xfrm rot="2532606">
              <a:off x="2786596" y="839509"/>
              <a:ext cx="9545198" cy="415512"/>
            </a:xfrm>
            <a:custGeom>
              <a:rect b="b" l="l" r="r" t="t"/>
              <a:pathLst>
                <a:path extrusionOk="0" h="8415" w="115372">
                  <a:moveTo>
                    <a:pt x="115282" y="0"/>
                  </a:moveTo>
                  <a:lnTo>
                    <a:pt x="0" y="1477"/>
                  </a:lnTo>
                  <a:lnTo>
                    <a:pt x="89" y="8415"/>
                  </a:lnTo>
                  <a:lnTo>
                    <a:pt x="115371" y="6938"/>
                  </a:lnTo>
                  <a:lnTo>
                    <a:pt x="1152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rot="2532606">
              <a:off x="5973277" y="-336991"/>
              <a:ext cx="460746" cy="346137"/>
            </a:xfrm>
            <a:custGeom>
              <a:rect b="b" l="l" r="r" t="t"/>
              <a:pathLst>
                <a:path extrusionOk="0" h="7010" w="5569">
                  <a:moveTo>
                    <a:pt x="5569" y="1"/>
                  </a:moveTo>
                  <a:lnTo>
                    <a:pt x="2900" y="36"/>
                  </a:lnTo>
                  <a:lnTo>
                    <a:pt x="0" y="7010"/>
                  </a:lnTo>
                  <a:lnTo>
                    <a:pt x="2651" y="6974"/>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rot="2532606">
              <a:off x="6285716" y="-57082"/>
              <a:ext cx="460829" cy="346137"/>
            </a:xfrm>
            <a:custGeom>
              <a:rect b="b" l="l" r="r" t="t"/>
              <a:pathLst>
                <a:path extrusionOk="0" h="7010" w="5570">
                  <a:moveTo>
                    <a:pt x="5569" y="0"/>
                  </a:moveTo>
                  <a:lnTo>
                    <a:pt x="2918" y="36"/>
                  </a:lnTo>
                  <a:lnTo>
                    <a:pt x="1" y="7010"/>
                  </a:lnTo>
                  <a:lnTo>
                    <a:pt x="2669" y="6974"/>
                  </a:lnTo>
                  <a:lnTo>
                    <a:pt x="55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rot="2532606">
              <a:off x="6598779" y="222097"/>
              <a:ext cx="460829" cy="346186"/>
            </a:xfrm>
            <a:custGeom>
              <a:rect b="b" l="l" r="r" t="t"/>
              <a:pathLst>
                <a:path extrusionOk="0" h="7011" w="5570">
                  <a:moveTo>
                    <a:pt x="5569" y="1"/>
                  </a:moveTo>
                  <a:lnTo>
                    <a:pt x="2919" y="37"/>
                  </a:lnTo>
                  <a:lnTo>
                    <a:pt x="1" y="7010"/>
                  </a:lnTo>
                  <a:lnTo>
                    <a:pt x="1" y="7010"/>
                  </a:lnTo>
                  <a:lnTo>
                    <a:pt x="2670" y="6975"/>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rot="2532606">
              <a:off x="7224363" y="781235"/>
              <a:ext cx="460746" cy="346137"/>
            </a:xfrm>
            <a:custGeom>
              <a:rect b="b" l="l" r="r" t="t"/>
              <a:pathLst>
                <a:path extrusionOk="0" h="7010" w="5569">
                  <a:moveTo>
                    <a:pt x="5569" y="0"/>
                  </a:moveTo>
                  <a:lnTo>
                    <a:pt x="2918" y="36"/>
                  </a:lnTo>
                  <a:lnTo>
                    <a:pt x="0" y="7010"/>
                  </a:lnTo>
                  <a:lnTo>
                    <a:pt x="2651" y="6974"/>
                  </a:lnTo>
                  <a:lnTo>
                    <a:pt x="55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rot="2532606">
              <a:off x="7537217" y="1060958"/>
              <a:ext cx="462235" cy="346137"/>
            </a:xfrm>
            <a:custGeom>
              <a:rect b="b" l="l" r="r" t="t"/>
              <a:pathLst>
                <a:path extrusionOk="0" h="7010" w="5587">
                  <a:moveTo>
                    <a:pt x="5587" y="0"/>
                  </a:moveTo>
                  <a:lnTo>
                    <a:pt x="2918" y="36"/>
                  </a:lnTo>
                  <a:lnTo>
                    <a:pt x="1" y="7010"/>
                  </a:lnTo>
                  <a:lnTo>
                    <a:pt x="2669"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rot="2532606">
              <a:off x="6911897" y="501348"/>
              <a:ext cx="460746" cy="346186"/>
            </a:xfrm>
            <a:custGeom>
              <a:rect b="b" l="l" r="r" t="t"/>
              <a:pathLst>
                <a:path extrusionOk="0" h="7011" w="5569">
                  <a:moveTo>
                    <a:pt x="5569" y="1"/>
                  </a:moveTo>
                  <a:lnTo>
                    <a:pt x="2900" y="36"/>
                  </a:lnTo>
                  <a:lnTo>
                    <a:pt x="0" y="7010"/>
                  </a:lnTo>
                  <a:lnTo>
                    <a:pt x="2669" y="6992"/>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rot="2532606">
              <a:off x="4407251" y="-1734283"/>
              <a:ext cx="462235" cy="346137"/>
            </a:xfrm>
            <a:custGeom>
              <a:rect b="b" l="l" r="r" t="t"/>
              <a:pathLst>
                <a:path extrusionOk="0" h="7010" w="5587">
                  <a:moveTo>
                    <a:pt x="5586" y="1"/>
                  </a:moveTo>
                  <a:lnTo>
                    <a:pt x="2918" y="36"/>
                  </a:lnTo>
                  <a:lnTo>
                    <a:pt x="0" y="7010"/>
                  </a:lnTo>
                  <a:lnTo>
                    <a:pt x="2669" y="6974"/>
                  </a:lnTo>
                  <a:lnTo>
                    <a:pt x="55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rot="2532606">
              <a:off x="4720298" y="-1455060"/>
              <a:ext cx="462235" cy="346137"/>
            </a:xfrm>
            <a:custGeom>
              <a:rect b="b" l="l" r="r" t="t"/>
              <a:pathLst>
                <a:path extrusionOk="0" h="7010" w="5587">
                  <a:moveTo>
                    <a:pt x="5587" y="0"/>
                  </a:moveTo>
                  <a:lnTo>
                    <a:pt x="2918" y="36"/>
                  </a:lnTo>
                  <a:lnTo>
                    <a:pt x="1" y="7010"/>
                  </a:lnTo>
                  <a:lnTo>
                    <a:pt x="1" y="7010"/>
                  </a:lnTo>
                  <a:lnTo>
                    <a:pt x="2669"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rot="2532606">
              <a:off x="5034640" y="-1175337"/>
              <a:ext cx="460746" cy="346137"/>
            </a:xfrm>
            <a:custGeom>
              <a:rect b="b" l="l" r="r" t="t"/>
              <a:pathLst>
                <a:path extrusionOk="0" h="7010" w="5569">
                  <a:moveTo>
                    <a:pt x="5569" y="0"/>
                  </a:moveTo>
                  <a:lnTo>
                    <a:pt x="2900" y="36"/>
                  </a:lnTo>
                  <a:lnTo>
                    <a:pt x="1" y="7010"/>
                  </a:lnTo>
                  <a:lnTo>
                    <a:pt x="2651" y="6974"/>
                  </a:lnTo>
                  <a:lnTo>
                    <a:pt x="55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rot="2532606">
              <a:off x="5347096" y="-895471"/>
              <a:ext cx="460829" cy="346186"/>
            </a:xfrm>
            <a:custGeom>
              <a:rect b="b" l="l" r="r" t="t"/>
              <a:pathLst>
                <a:path extrusionOk="0" h="7011" w="5570">
                  <a:moveTo>
                    <a:pt x="5569" y="1"/>
                  </a:moveTo>
                  <a:lnTo>
                    <a:pt x="2901" y="36"/>
                  </a:lnTo>
                  <a:lnTo>
                    <a:pt x="1" y="7010"/>
                  </a:lnTo>
                  <a:lnTo>
                    <a:pt x="2652" y="6975"/>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rot="2532606">
              <a:off x="5660214" y="-616220"/>
              <a:ext cx="460746" cy="346186"/>
            </a:xfrm>
            <a:custGeom>
              <a:rect b="b" l="l" r="r" t="t"/>
              <a:pathLst>
                <a:path extrusionOk="0" h="7011" w="5569">
                  <a:moveTo>
                    <a:pt x="5569" y="1"/>
                  </a:moveTo>
                  <a:lnTo>
                    <a:pt x="2900" y="36"/>
                  </a:lnTo>
                  <a:lnTo>
                    <a:pt x="0" y="7010"/>
                  </a:lnTo>
                  <a:lnTo>
                    <a:pt x="2651" y="6975"/>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rot="2532606">
              <a:off x="10691991" y="3882262"/>
              <a:ext cx="462235" cy="346186"/>
            </a:xfrm>
            <a:custGeom>
              <a:rect b="b" l="l" r="r" t="t"/>
              <a:pathLst>
                <a:path extrusionOk="0" h="7011" w="5587">
                  <a:moveTo>
                    <a:pt x="5587" y="1"/>
                  </a:moveTo>
                  <a:lnTo>
                    <a:pt x="2918" y="36"/>
                  </a:lnTo>
                  <a:lnTo>
                    <a:pt x="1" y="7010"/>
                  </a:lnTo>
                  <a:lnTo>
                    <a:pt x="2669"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rot="2532606">
              <a:off x="4094713" y="-2014198"/>
              <a:ext cx="462318" cy="346186"/>
            </a:xfrm>
            <a:custGeom>
              <a:rect b="b" l="l" r="r" t="t"/>
              <a:pathLst>
                <a:path extrusionOk="0" h="7011" w="5588">
                  <a:moveTo>
                    <a:pt x="5587" y="1"/>
                  </a:moveTo>
                  <a:lnTo>
                    <a:pt x="2919" y="36"/>
                  </a:lnTo>
                  <a:lnTo>
                    <a:pt x="1" y="7010"/>
                  </a:lnTo>
                  <a:lnTo>
                    <a:pt x="1" y="7010"/>
                  </a:lnTo>
                  <a:lnTo>
                    <a:pt x="2670"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rot="2532606">
              <a:off x="10380913" y="3602899"/>
              <a:ext cx="462235" cy="346137"/>
            </a:xfrm>
            <a:custGeom>
              <a:rect b="b" l="l" r="r" t="t"/>
              <a:pathLst>
                <a:path extrusionOk="0" h="7010" w="5587">
                  <a:moveTo>
                    <a:pt x="5586" y="0"/>
                  </a:moveTo>
                  <a:lnTo>
                    <a:pt x="2918" y="36"/>
                  </a:lnTo>
                  <a:lnTo>
                    <a:pt x="0" y="7010"/>
                  </a:lnTo>
                  <a:lnTo>
                    <a:pt x="2669" y="6974"/>
                  </a:lnTo>
                  <a:lnTo>
                    <a:pt x="558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rot="2532606">
              <a:off x="9726939" y="3017531"/>
              <a:ext cx="462235" cy="346137"/>
            </a:xfrm>
            <a:custGeom>
              <a:rect b="b" l="l" r="r" t="t"/>
              <a:pathLst>
                <a:path extrusionOk="0" h="7010" w="5587">
                  <a:moveTo>
                    <a:pt x="5587" y="1"/>
                  </a:moveTo>
                  <a:lnTo>
                    <a:pt x="2918" y="36"/>
                  </a:lnTo>
                  <a:lnTo>
                    <a:pt x="1" y="7010"/>
                  </a:lnTo>
                  <a:lnTo>
                    <a:pt x="2669" y="6974"/>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rot="2532606">
              <a:off x="10039975" y="3296781"/>
              <a:ext cx="462318" cy="346137"/>
            </a:xfrm>
            <a:custGeom>
              <a:rect b="b" l="l" r="r" t="t"/>
              <a:pathLst>
                <a:path extrusionOk="0" h="7010" w="5588">
                  <a:moveTo>
                    <a:pt x="5587" y="0"/>
                  </a:moveTo>
                  <a:lnTo>
                    <a:pt x="2919" y="36"/>
                  </a:lnTo>
                  <a:lnTo>
                    <a:pt x="1" y="7010"/>
                  </a:lnTo>
                  <a:lnTo>
                    <a:pt x="2670"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rot="2532606">
              <a:off x="8788292" y="2179213"/>
              <a:ext cx="462318" cy="346137"/>
            </a:xfrm>
            <a:custGeom>
              <a:rect b="b" l="l" r="r" t="t"/>
              <a:pathLst>
                <a:path extrusionOk="0" h="7010" w="5588">
                  <a:moveTo>
                    <a:pt x="5587" y="0"/>
                  </a:moveTo>
                  <a:lnTo>
                    <a:pt x="2918" y="36"/>
                  </a:lnTo>
                  <a:lnTo>
                    <a:pt x="1" y="7010"/>
                  </a:lnTo>
                  <a:lnTo>
                    <a:pt x="1" y="7010"/>
                  </a:lnTo>
                  <a:lnTo>
                    <a:pt x="2669"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rot="2532606">
              <a:off x="8475853" y="1899304"/>
              <a:ext cx="462235" cy="346137"/>
            </a:xfrm>
            <a:custGeom>
              <a:rect b="b" l="l" r="r" t="t"/>
              <a:pathLst>
                <a:path extrusionOk="0" h="7010" w="5587">
                  <a:moveTo>
                    <a:pt x="5587" y="1"/>
                  </a:moveTo>
                  <a:lnTo>
                    <a:pt x="2918" y="36"/>
                  </a:lnTo>
                  <a:lnTo>
                    <a:pt x="1" y="7010"/>
                  </a:lnTo>
                  <a:lnTo>
                    <a:pt x="2669" y="6974"/>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rot="2532606">
              <a:off x="9414473" y="2737643"/>
              <a:ext cx="462235" cy="346186"/>
            </a:xfrm>
            <a:custGeom>
              <a:rect b="b" l="l" r="r" t="t"/>
              <a:pathLst>
                <a:path extrusionOk="0" h="7011" w="5587">
                  <a:moveTo>
                    <a:pt x="5587" y="1"/>
                  </a:moveTo>
                  <a:lnTo>
                    <a:pt x="2918" y="36"/>
                  </a:lnTo>
                  <a:lnTo>
                    <a:pt x="0" y="7010"/>
                  </a:lnTo>
                  <a:lnTo>
                    <a:pt x="0" y="7010"/>
                  </a:lnTo>
                  <a:lnTo>
                    <a:pt x="2669"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rot="2532606">
              <a:off x="8162790" y="1620075"/>
              <a:ext cx="462235" cy="346186"/>
            </a:xfrm>
            <a:custGeom>
              <a:rect b="b" l="l" r="r" t="t"/>
              <a:pathLst>
                <a:path extrusionOk="0" h="7011" w="5587">
                  <a:moveTo>
                    <a:pt x="5587" y="1"/>
                  </a:moveTo>
                  <a:lnTo>
                    <a:pt x="2918" y="36"/>
                  </a:lnTo>
                  <a:lnTo>
                    <a:pt x="0" y="7010"/>
                  </a:lnTo>
                  <a:lnTo>
                    <a:pt x="0" y="7010"/>
                  </a:lnTo>
                  <a:lnTo>
                    <a:pt x="2669"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rot="2532606">
              <a:off x="9101410" y="2458463"/>
              <a:ext cx="462235" cy="346137"/>
            </a:xfrm>
            <a:custGeom>
              <a:rect b="b" l="l" r="r" t="t"/>
              <a:pathLst>
                <a:path extrusionOk="0" h="7010" w="5587">
                  <a:moveTo>
                    <a:pt x="5586" y="0"/>
                  </a:moveTo>
                  <a:lnTo>
                    <a:pt x="2918" y="36"/>
                  </a:lnTo>
                  <a:lnTo>
                    <a:pt x="0" y="7009"/>
                  </a:lnTo>
                  <a:lnTo>
                    <a:pt x="2669" y="6974"/>
                  </a:lnTo>
                  <a:lnTo>
                    <a:pt x="558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rot="2532606">
              <a:off x="7850042" y="1340967"/>
              <a:ext cx="462235" cy="345297"/>
            </a:xfrm>
            <a:custGeom>
              <a:rect b="b" l="l" r="r" t="t"/>
              <a:pathLst>
                <a:path extrusionOk="0" h="6993" w="5587">
                  <a:moveTo>
                    <a:pt x="5586" y="1"/>
                  </a:moveTo>
                  <a:lnTo>
                    <a:pt x="2918" y="19"/>
                  </a:lnTo>
                  <a:lnTo>
                    <a:pt x="0" y="6993"/>
                  </a:lnTo>
                  <a:lnTo>
                    <a:pt x="2669" y="6975"/>
                  </a:lnTo>
                  <a:lnTo>
                    <a:pt x="55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rot="2532606">
              <a:off x="2788082" y="912388"/>
              <a:ext cx="9542220" cy="269750"/>
            </a:xfrm>
            <a:custGeom>
              <a:rect b="b" l="l" r="r" t="t"/>
              <a:pathLst>
                <a:path extrusionOk="0" h="5463" w="115336">
                  <a:moveTo>
                    <a:pt x="115282" y="1"/>
                  </a:moveTo>
                  <a:lnTo>
                    <a:pt x="0" y="1477"/>
                  </a:lnTo>
                  <a:lnTo>
                    <a:pt x="53" y="5462"/>
                  </a:lnTo>
                  <a:lnTo>
                    <a:pt x="115335" y="4003"/>
                  </a:lnTo>
                  <a:lnTo>
                    <a:pt x="1152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rot="3078997">
              <a:off x="4661791" y="-1569898"/>
              <a:ext cx="39477" cy="92798"/>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rot="3078997">
              <a:off x="4445435" y="-1743012"/>
              <a:ext cx="88627" cy="96238"/>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rot="3078997">
              <a:off x="4514636" y="-1673767"/>
              <a:ext cx="106296" cy="93913"/>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rot="3078997">
              <a:off x="4596211" y="-1606591"/>
              <a:ext cx="81745" cy="92798"/>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rot="3078997">
              <a:off x="4686097" y="-1524309"/>
              <a:ext cx="96252" cy="94564"/>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rot="3078997">
              <a:off x="4758405" y="-1465099"/>
              <a:ext cx="85186" cy="99725"/>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rot="3078997">
              <a:off x="5779828" y="-565781"/>
              <a:ext cx="39477" cy="92798"/>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rot="3078997">
              <a:off x="5563472" y="-738895"/>
              <a:ext cx="88627" cy="96238"/>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rot="3078997">
              <a:off x="5632673" y="-669650"/>
              <a:ext cx="106296" cy="93913"/>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rot="3078997">
              <a:off x="5714248" y="-602473"/>
              <a:ext cx="81745" cy="92798"/>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rot="3078997">
              <a:off x="5804134" y="-520192"/>
              <a:ext cx="96252" cy="94564"/>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rot="3078997">
              <a:off x="5876442" y="-460982"/>
              <a:ext cx="85186" cy="99725"/>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rot="3078997">
              <a:off x="6897864" y="438336"/>
              <a:ext cx="39477" cy="92798"/>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rot="3078997">
              <a:off x="6681508" y="265223"/>
              <a:ext cx="88627" cy="96238"/>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rot="3078997">
              <a:off x="6750710" y="334468"/>
              <a:ext cx="106296" cy="93913"/>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rot="3078997">
              <a:off x="6832285" y="401644"/>
              <a:ext cx="81745" cy="92798"/>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rot="3078997">
              <a:off x="6922171" y="483925"/>
              <a:ext cx="96252" cy="94564"/>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rot="3078997">
              <a:off x="6994479" y="543136"/>
              <a:ext cx="85186" cy="99725"/>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rot="3078997">
              <a:off x="8015901" y="1442453"/>
              <a:ext cx="39477" cy="92798"/>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rot="3078997">
              <a:off x="7799545" y="1269340"/>
              <a:ext cx="88627" cy="96238"/>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rot="3078997">
              <a:off x="7868747" y="1338585"/>
              <a:ext cx="106296" cy="93913"/>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rot="3078997">
              <a:off x="7950322" y="1405761"/>
              <a:ext cx="81745" cy="92798"/>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rot="3078997">
              <a:off x="8040207" y="1488042"/>
              <a:ext cx="96252" cy="94564"/>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rot="3078997">
              <a:off x="8112515" y="1547253"/>
              <a:ext cx="85186" cy="99725"/>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rot="3078997">
              <a:off x="9133938" y="2446571"/>
              <a:ext cx="39477" cy="92798"/>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rot="3078997">
              <a:off x="8917582" y="2273457"/>
              <a:ext cx="88627" cy="96238"/>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rot="3078997">
              <a:off x="8986783" y="2342702"/>
              <a:ext cx="106296" cy="93913"/>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rot="3078997">
              <a:off x="9068358" y="2409878"/>
              <a:ext cx="81745" cy="92798"/>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rot="3078997">
              <a:off x="9158244" y="2492160"/>
              <a:ext cx="96252" cy="94564"/>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rot="3078997">
              <a:off x="9230552" y="2551370"/>
              <a:ext cx="85186" cy="99725"/>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rot="3078997">
              <a:off x="10251975" y="3450688"/>
              <a:ext cx="39477" cy="92798"/>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rot="3078997">
              <a:off x="10035619" y="3277574"/>
              <a:ext cx="88627" cy="96238"/>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rot="3078997">
              <a:off x="10104820" y="3346819"/>
              <a:ext cx="106296" cy="93913"/>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rot="3078997">
              <a:off x="10186395" y="3413995"/>
              <a:ext cx="81745" cy="92798"/>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rot="3078997">
              <a:off x="10276281" y="3496277"/>
              <a:ext cx="96252" cy="94564"/>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rot="3078997">
              <a:off x="10348589" y="3555487"/>
              <a:ext cx="85186" cy="99725"/>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713250" y="1152475"/>
            <a:ext cx="7717500" cy="33387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90" name="Google Shape;90;p4"/>
          <p:cNvSpPr/>
          <p:nvPr/>
        </p:nvSpPr>
        <p:spPr>
          <a:xfrm>
            <a:off x="7609631" y="-163940"/>
            <a:ext cx="1938175" cy="1194175"/>
          </a:xfrm>
          <a:custGeom>
            <a:rect b="b" l="l" r="r" t="t"/>
            <a:pathLst>
              <a:path extrusionOk="0" h="47767" w="77527">
                <a:moveTo>
                  <a:pt x="65651" y="47410"/>
                </a:moveTo>
                <a:cubicBezTo>
                  <a:pt x="61359" y="50913"/>
                  <a:pt x="57609" y="26639"/>
                  <a:pt x="50554" y="24616"/>
                </a:cubicBezTo>
                <a:cubicBezTo>
                  <a:pt x="43499" y="22593"/>
                  <a:pt x="30424" y="34977"/>
                  <a:pt x="23319" y="35273"/>
                </a:cubicBezTo>
                <a:cubicBezTo>
                  <a:pt x="16214" y="35569"/>
                  <a:pt x="9257" y="29155"/>
                  <a:pt x="7925" y="26392"/>
                </a:cubicBezTo>
                <a:cubicBezTo>
                  <a:pt x="6593" y="23629"/>
                  <a:pt x="16559" y="22395"/>
                  <a:pt x="15326" y="18695"/>
                </a:cubicBezTo>
                <a:cubicBezTo>
                  <a:pt x="14093" y="14995"/>
                  <a:pt x="-3126" y="6854"/>
                  <a:pt x="525" y="4190"/>
                </a:cubicBezTo>
                <a:cubicBezTo>
                  <a:pt x="4176" y="1526"/>
                  <a:pt x="24602" y="2809"/>
                  <a:pt x="37232" y="2710"/>
                </a:cubicBezTo>
                <a:cubicBezTo>
                  <a:pt x="49863" y="2611"/>
                  <a:pt x="71572" y="-3852"/>
                  <a:pt x="76308" y="3598"/>
                </a:cubicBezTo>
                <a:cubicBezTo>
                  <a:pt x="81045" y="11048"/>
                  <a:pt x="69943" y="43907"/>
                  <a:pt x="65651" y="47410"/>
                </a:cubicBezTo>
                <a:close/>
              </a:path>
            </a:pathLst>
          </a:custGeom>
          <a:solidFill>
            <a:schemeClr val="dk2"/>
          </a:solidFill>
          <a:ln>
            <a:noFill/>
          </a:ln>
        </p:spPr>
      </p:sp>
      <p:sp>
        <p:nvSpPr>
          <p:cNvPr id="91" name="Google Shape;91;p4"/>
          <p:cNvSpPr/>
          <p:nvPr/>
        </p:nvSpPr>
        <p:spPr>
          <a:xfrm>
            <a:off x="8629250" y="791875"/>
            <a:ext cx="310800" cy="31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8481225" y="932475"/>
            <a:ext cx="219900" cy="21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8769875" y="1376525"/>
            <a:ext cx="170100" cy="17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800"/>
              <a:buNone/>
              <a:defRPr>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96" name="Google Shape;96;p5"/>
          <p:cNvSpPr txBox="1"/>
          <p:nvPr>
            <p:ph idx="1" type="subTitle"/>
          </p:nvPr>
        </p:nvSpPr>
        <p:spPr>
          <a:xfrm>
            <a:off x="5166300" y="2341213"/>
            <a:ext cx="1960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97" name="Google Shape;97;p5"/>
          <p:cNvSpPr txBox="1"/>
          <p:nvPr>
            <p:ph idx="2" type="subTitle"/>
          </p:nvPr>
        </p:nvSpPr>
        <p:spPr>
          <a:xfrm>
            <a:off x="4911495" y="2622025"/>
            <a:ext cx="2470200" cy="79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98" name="Google Shape;98;p5"/>
          <p:cNvSpPr txBox="1"/>
          <p:nvPr>
            <p:ph idx="3" type="subTitle"/>
          </p:nvPr>
        </p:nvSpPr>
        <p:spPr>
          <a:xfrm>
            <a:off x="2017150" y="2341213"/>
            <a:ext cx="1960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100"/>
              <a:buNone/>
              <a:defRPr sz="2100">
                <a:solidFill>
                  <a:schemeClr val="dk1"/>
                </a:solidFill>
              </a:defRPr>
            </a:lvl2pPr>
            <a:lvl3pPr lvl="2" rtl="0" algn="ctr">
              <a:spcBef>
                <a:spcPts val="0"/>
              </a:spcBef>
              <a:spcAft>
                <a:spcPts val="0"/>
              </a:spcAft>
              <a:buClr>
                <a:schemeClr val="dk1"/>
              </a:buClr>
              <a:buSzPts val="2100"/>
              <a:buNone/>
              <a:defRPr sz="2100">
                <a:solidFill>
                  <a:schemeClr val="dk1"/>
                </a:solidFill>
              </a:defRPr>
            </a:lvl3pPr>
            <a:lvl4pPr lvl="3" rtl="0" algn="ctr">
              <a:spcBef>
                <a:spcPts val="0"/>
              </a:spcBef>
              <a:spcAft>
                <a:spcPts val="0"/>
              </a:spcAft>
              <a:buClr>
                <a:schemeClr val="dk1"/>
              </a:buClr>
              <a:buSzPts val="2100"/>
              <a:buNone/>
              <a:defRPr sz="2100">
                <a:solidFill>
                  <a:schemeClr val="dk1"/>
                </a:solidFill>
              </a:defRPr>
            </a:lvl4pPr>
            <a:lvl5pPr lvl="4" rtl="0" algn="ctr">
              <a:spcBef>
                <a:spcPts val="0"/>
              </a:spcBef>
              <a:spcAft>
                <a:spcPts val="0"/>
              </a:spcAft>
              <a:buClr>
                <a:schemeClr val="dk1"/>
              </a:buClr>
              <a:buSzPts val="2100"/>
              <a:buNone/>
              <a:defRPr sz="2100">
                <a:solidFill>
                  <a:schemeClr val="dk1"/>
                </a:solidFill>
              </a:defRPr>
            </a:lvl5pPr>
            <a:lvl6pPr lvl="5" rtl="0" algn="ctr">
              <a:spcBef>
                <a:spcPts val="0"/>
              </a:spcBef>
              <a:spcAft>
                <a:spcPts val="0"/>
              </a:spcAft>
              <a:buClr>
                <a:schemeClr val="dk1"/>
              </a:buClr>
              <a:buSzPts val="2100"/>
              <a:buNone/>
              <a:defRPr sz="2100">
                <a:solidFill>
                  <a:schemeClr val="dk1"/>
                </a:solidFill>
              </a:defRPr>
            </a:lvl6pPr>
            <a:lvl7pPr lvl="6" rtl="0" algn="ctr">
              <a:spcBef>
                <a:spcPts val="0"/>
              </a:spcBef>
              <a:spcAft>
                <a:spcPts val="0"/>
              </a:spcAft>
              <a:buClr>
                <a:schemeClr val="dk1"/>
              </a:buClr>
              <a:buSzPts val="2100"/>
              <a:buNone/>
              <a:defRPr sz="2100">
                <a:solidFill>
                  <a:schemeClr val="dk1"/>
                </a:solidFill>
              </a:defRPr>
            </a:lvl7pPr>
            <a:lvl8pPr lvl="7" rtl="0" algn="ctr">
              <a:spcBef>
                <a:spcPts val="0"/>
              </a:spcBef>
              <a:spcAft>
                <a:spcPts val="0"/>
              </a:spcAft>
              <a:buClr>
                <a:schemeClr val="dk1"/>
              </a:buClr>
              <a:buSzPts val="2100"/>
              <a:buNone/>
              <a:defRPr sz="2100">
                <a:solidFill>
                  <a:schemeClr val="dk1"/>
                </a:solidFill>
              </a:defRPr>
            </a:lvl8pPr>
            <a:lvl9pPr lvl="8" rtl="0" algn="ctr">
              <a:spcBef>
                <a:spcPts val="0"/>
              </a:spcBef>
              <a:spcAft>
                <a:spcPts val="0"/>
              </a:spcAft>
              <a:buClr>
                <a:schemeClr val="dk1"/>
              </a:buClr>
              <a:buSzPts val="2100"/>
              <a:buNone/>
              <a:defRPr sz="2100">
                <a:solidFill>
                  <a:schemeClr val="dk1"/>
                </a:solidFill>
              </a:defRPr>
            </a:lvl9pPr>
          </a:lstStyle>
          <a:p/>
        </p:txBody>
      </p:sp>
      <p:sp>
        <p:nvSpPr>
          <p:cNvPr id="99" name="Google Shape;99;p5"/>
          <p:cNvSpPr txBox="1"/>
          <p:nvPr>
            <p:ph idx="4" type="subTitle"/>
          </p:nvPr>
        </p:nvSpPr>
        <p:spPr>
          <a:xfrm>
            <a:off x="1762425" y="2622025"/>
            <a:ext cx="2470200" cy="79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 name="Google Shape;102;p6"/>
          <p:cNvSpPr/>
          <p:nvPr/>
        </p:nvSpPr>
        <p:spPr>
          <a:xfrm>
            <a:off x="7545024" y="-148009"/>
            <a:ext cx="1892125" cy="1374375"/>
          </a:xfrm>
          <a:custGeom>
            <a:rect b="b" l="l" r="r" t="t"/>
            <a:pathLst>
              <a:path extrusionOk="0" h="54975" w="75685">
                <a:moveTo>
                  <a:pt x="72971" y="54469"/>
                </a:moveTo>
                <a:cubicBezTo>
                  <a:pt x="68975" y="58712"/>
                  <a:pt x="58910" y="33204"/>
                  <a:pt x="48401" y="30194"/>
                </a:cubicBezTo>
                <a:cubicBezTo>
                  <a:pt x="37892" y="27184"/>
                  <a:pt x="17959" y="37694"/>
                  <a:pt x="9917" y="36411"/>
                </a:cubicBezTo>
                <a:cubicBezTo>
                  <a:pt x="1875" y="35128"/>
                  <a:pt x="-444" y="25853"/>
                  <a:pt x="148" y="22498"/>
                </a:cubicBezTo>
                <a:cubicBezTo>
                  <a:pt x="740" y="19143"/>
                  <a:pt x="13174" y="19291"/>
                  <a:pt x="13470" y="16281"/>
                </a:cubicBezTo>
                <a:cubicBezTo>
                  <a:pt x="13766" y="13271"/>
                  <a:pt x="-4193" y="6808"/>
                  <a:pt x="1925" y="4440"/>
                </a:cubicBezTo>
                <a:cubicBezTo>
                  <a:pt x="8043" y="2072"/>
                  <a:pt x="38435" y="2023"/>
                  <a:pt x="50177" y="2072"/>
                </a:cubicBezTo>
                <a:cubicBezTo>
                  <a:pt x="61919" y="2121"/>
                  <a:pt x="68580" y="-3997"/>
                  <a:pt x="72379" y="4736"/>
                </a:cubicBezTo>
                <a:cubicBezTo>
                  <a:pt x="76178" y="13469"/>
                  <a:pt x="76967" y="50226"/>
                  <a:pt x="72971" y="54469"/>
                </a:cubicBezTo>
                <a:close/>
              </a:path>
            </a:pathLst>
          </a:custGeom>
          <a:solidFill>
            <a:schemeClr val="dk2"/>
          </a:solidFill>
          <a:ln>
            <a:noFill/>
          </a:ln>
        </p:spPr>
      </p:sp>
      <p:sp>
        <p:nvSpPr>
          <p:cNvPr id="103" name="Google Shape;103;p6"/>
          <p:cNvSpPr/>
          <p:nvPr/>
        </p:nvSpPr>
        <p:spPr>
          <a:xfrm>
            <a:off x="8396400" y="810700"/>
            <a:ext cx="306900" cy="306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8703300" y="1164250"/>
            <a:ext cx="155400" cy="1554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8658900" y="1226375"/>
            <a:ext cx="93300" cy="93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sp>
        <p:nvSpPr>
          <p:cNvPr id="107" name="Google Shape;107;p7"/>
          <p:cNvSpPr txBox="1"/>
          <p:nvPr>
            <p:ph idx="1" type="subTitle"/>
          </p:nvPr>
        </p:nvSpPr>
        <p:spPr>
          <a:xfrm>
            <a:off x="2362425" y="159690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Changa One"/>
              <a:buNone/>
              <a:defRPr sz="2000">
                <a:solidFill>
                  <a:schemeClr val="dk1"/>
                </a:solidFill>
                <a:latin typeface="Changa One"/>
                <a:ea typeface="Changa One"/>
                <a:cs typeface="Changa One"/>
                <a:sym typeface="Changa One"/>
              </a:defRPr>
            </a:lvl1pPr>
            <a:lvl2pPr lvl="1" rtl="0" algn="ctr">
              <a:spcBef>
                <a:spcPts val="0"/>
              </a:spcBef>
              <a:spcAft>
                <a:spcPts val="0"/>
              </a:spcAft>
              <a:buClr>
                <a:schemeClr val="dk1"/>
              </a:buClr>
              <a:buSzPts val="2000"/>
              <a:buFont typeface="Changa One"/>
              <a:buNone/>
              <a:defRPr b="1" sz="2000">
                <a:solidFill>
                  <a:schemeClr val="dk1"/>
                </a:solidFill>
                <a:latin typeface="Changa One"/>
                <a:ea typeface="Changa One"/>
                <a:cs typeface="Changa One"/>
                <a:sym typeface="Changa One"/>
              </a:defRPr>
            </a:lvl2pPr>
            <a:lvl3pPr lvl="2" rtl="0" algn="ctr">
              <a:spcBef>
                <a:spcPts val="0"/>
              </a:spcBef>
              <a:spcAft>
                <a:spcPts val="0"/>
              </a:spcAft>
              <a:buClr>
                <a:schemeClr val="dk1"/>
              </a:buClr>
              <a:buSzPts val="2000"/>
              <a:buFont typeface="Changa One"/>
              <a:buNone/>
              <a:defRPr b="1" sz="2000">
                <a:solidFill>
                  <a:schemeClr val="dk1"/>
                </a:solidFill>
                <a:latin typeface="Changa One"/>
                <a:ea typeface="Changa One"/>
                <a:cs typeface="Changa One"/>
                <a:sym typeface="Changa One"/>
              </a:defRPr>
            </a:lvl3pPr>
            <a:lvl4pPr lvl="3" rtl="0" algn="ctr">
              <a:spcBef>
                <a:spcPts val="0"/>
              </a:spcBef>
              <a:spcAft>
                <a:spcPts val="0"/>
              </a:spcAft>
              <a:buClr>
                <a:schemeClr val="dk1"/>
              </a:buClr>
              <a:buSzPts val="2000"/>
              <a:buFont typeface="Changa One"/>
              <a:buNone/>
              <a:defRPr b="1" sz="2000">
                <a:solidFill>
                  <a:schemeClr val="dk1"/>
                </a:solidFill>
                <a:latin typeface="Changa One"/>
                <a:ea typeface="Changa One"/>
                <a:cs typeface="Changa One"/>
                <a:sym typeface="Changa One"/>
              </a:defRPr>
            </a:lvl4pPr>
            <a:lvl5pPr lvl="4" rtl="0" algn="ctr">
              <a:spcBef>
                <a:spcPts val="0"/>
              </a:spcBef>
              <a:spcAft>
                <a:spcPts val="0"/>
              </a:spcAft>
              <a:buClr>
                <a:schemeClr val="dk1"/>
              </a:buClr>
              <a:buSzPts val="2000"/>
              <a:buFont typeface="Changa One"/>
              <a:buNone/>
              <a:defRPr b="1" sz="2000">
                <a:solidFill>
                  <a:schemeClr val="dk1"/>
                </a:solidFill>
                <a:latin typeface="Changa One"/>
                <a:ea typeface="Changa One"/>
                <a:cs typeface="Changa One"/>
                <a:sym typeface="Changa One"/>
              </a:defRPr>
            </a:lvl5pPr>
            <a:lvl6pPr lvl="5" rtl="0" algn="ctr">
              <a:spcBef>
                <a:spcPts val="0"/>
              </a:spcBef>
              <a:spcAft>
                <a:spcPts val="0"/>
              </a:spcAft>
              <a:buClr>
                <a:schemeClr val="dk1"/>
              </a:buClr>
              <a:buSzPts val="2000"/>
              <a:buFont typeface="Changa One"/>
              <a:buNone/>
              <a:defRPr b="1" sz="2000">
                <a:solidFill>
                  <a:schemeClr val="dk1"/>
                </a:solidFill>
                <a:latin typeface="Changa One"/>
                <a:ea typeface="Changa One"/>
                <a:cs typeface="Changa One"/>
                <a:sym typeface="Changa One"/>
              </a:defRPr>
            </a:lvl6pPr>
            <a:lvl7pPr lvl="6" rtl="0" algn="ctr">
              <a:spcBef>
                <a:spcPts val="0"/>
              </a:spcBef>
              <a:spcAft>
                <a:spcPts val="0"/>
              </a:spcAft>
              <a:buClr>
                <a:schemeClr val="dk1"/>
              </a:buClr>
              <a:buSzPts val="2000"/>
              <a:buFont typeface="Changa One"/>
              <a:buNone/>
              <a:defRPr b="1" sz="2000">
                <a:solidFill>
                  <a:schemeClr val="dk1"/>
                </a:solidFill>
                <a:latin typeface="Changa One"/>
                <a:ea typeface="Changa One"/>
                <a:cs typeface="Changa One"/>
                <a:sym typeface="Changa One"/>
              </a:defRPr>
            </a:lvl7pPr>
            <a:lvl8pPr lvl="7" rtl="0" algn="ctr">
              <a:spcBef>
                <a:spcPts val="0"/>
              </a:spcBef>
              <a:spcAft>
                <a:spcPts val="0"/>
              </a:spcAft>
              <a:buClr>
                <a:schemeClr val="dk1"/>
              </a:buClr>
              <a:buSzPts val="2000"/>
              <a:buFont typeface="Changa One"/>
              <a:buNone/>
              <a:defRPr b="1" sz="2000">
                <a:solidFill>
                  <a:schemeClr val="dk1"/>
                </a:solidFill>
                <a:latin typeface="Changa One"/>
                <a:ea typeface="Changa One"/>
                <a:cs typeface="Changa One"/>
                <a:sym typeface="Changa One"/>
              </a:defRPr>
            </a:lvl8pPr>
            <a:lvl9pPr lvl="8" rtl="0" algn="ctr">
              <a:spcBef>
                <a:spcPts val="0"/>
              </a:spcBef>
              <a:spcAft>
                <a:spcPts val="0"/>
              </a:spcAft>
              <a:buClr>
                <a:schemeClr val="dk1"/>
              </a:buClr>
              <a:buSzPts val="2000"/>
              <a:buFont typeface="Changa One"/>
              <a:buNone/>
              <a:defRPr b="1" sz="2000">
                <a:solidFill>
                  <a:schemeClr val="dk1"/>
                </a:solidFill>
                <a:latin typeface="Changa One"/>
                <a:ea typeface="Changa One"/>
                <a:cs typeface="Changa One"/>
                <a:sym typeface="Changa One"/>
              </a:defRPr>
            </a:lvl9pPr>
          </a:lstStyle>
          <a:p/>
        </p:txBody>
      </p:sp>
      <p:sp>
        <p:nvSpPr>
          <p:cNvPr id="108" name="Google Shape;108;p7"/>
          <p:cNvSpPr txBox="1"/>
          <p:nvPr>
            <p:ph idx="2" type="subTitle"/>
          </p:nvPr>
        </p:nvSpPr>
        <p:spPr>
          <a:xfrm>
            <a:off x="2249550" y="1953900"/>
            <a:ext cx="4644900" cy="16062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dk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09" name="Google Shape;109;p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0" name="Shape 110"/>
        <p:cNvGrpSpPr/>
        <p:nvPr/>
      </p:nvGrpSpPr>
      <p:grpSpPr>
        <a:xfrm>
          <a:off x="0" y="0"/>
          <a:ext cx="0" cy="0"/>
          <a:chOff x="0" y="0"/>
          <a:chExt cx="0" cy="0"/>
        </a:xfrm>
      </p:grpSpPr>
      <p:sp>
        <p:nvSpPr>
          <p:cNvPr id="111" name="Google Shape;111;p8"/>
          <p:cNvSpPr txBox="1"/>
          <p:nvPr>
            <p:ph type="title"/>
          </p:nvPr>
        </p:nvSpPr>
        <p:spPr>
          <a:xfrm>
            <a:off x="3587575" y="603175"/>
            <a:ext cx="4843200" cy="2250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p9"/>
          <p:cNvSpPr txBox="1"/>
          <p:nvPr>
            <p:ph idx="1" type="subTitle"/>
          </p:nvPr>
        </p:nvSpPr>
        <p:spPr>
          <a:xfrm>
            <a:off x="3726675" y="1636975"/>
            <a:ext cx="4562100" cy="20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114" name="Google Shape;114;p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10"/>
          <p:cNvSpPr txBox="1"/>
          <p:nvPr>
            <p:ph idx="1" type="body"/>
          </p:nvPr>
        </p:nvSpPr>
        <p:spPr>
          <a:xfrm>
            <a:off x="713225" y="481050"/>
            <a:ext cx="3011400" cy="969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sz="2400">
                <a:solidFill>
                  <a:schemeClr val="lt1"/>
                </a:solidFill>
                <a:latin typeface="Changa One"/>
                <a:ea typeface="Changa One"/>
                <a:cs typeface="Changa One"/>
                <a:sym typeface="Changa 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Changa One"/>
              <a:buNone/>
              <a:defRPr sz="2800">
                <a:solidFill>
                  <a:schemeClr val="dk1"/>
                </a:solidFill>
                <a:latin typeface="Changa One"/>
                <a:ea typeface="Changa One"/>
                <a:cs typeface="Changa One"/>
                <a:sym typeface="Changa One"/>
              </a:defRPr>
            </a:lvl1pPr>
            <a:lvl2pPr lvl="1">
              <a:spcBef>
                <a:spcPts val="0"/>
              </a:spcBef>
              <a:spcAft>
                <a:spcPts val="0"/>
              </a:spcAft>
              <a:buClr>
                <a:schemeClr val="dk1"/>
              </a:buClr>
              <a:buSzPts val="2800"/>
              <a:buFont typeface="Changa One"/>
              <a:buNone/>
              <a:defRPr sz="2800">
                <a:solidFill>
                  <a:schemeClr val="dk1"/>
                </a:solidFill>
                <a:latin typeface="Changa One"/>
                <a:ea typeface="Changa One"/>
                <a:cs typeface="Changa One"/>
                <a:sym typeface="Changa One"/>
              </a:defRPr>
            </a:lvl2pPr>
            <a:lvl3pPr lvl="2">
              <a:spcBef>
                <a:spcPts val="0"/>
              </a:spcBef>
              <a:spcAft>
                <a:spcPts val="0"/>
              </a:spcAft>
              <a:buClr>
                <a:schemeClr val="dk1"/>
              </a:buClr>
              <a:buSzPts val="2800"/>
              <a:buFont typeface="Changa One"/>
              <a:buNone/>
              <a:defRPr sz="2800">
                <a:solidFill>
                  <a:schemeClr val="dk1"/>
                </a:solidFill>
                <a:latin typeface="Changa One"/>
                <a:ea typeface="Changa One"/>
                <a:cs typeface="Changa One"/>
                <a:sym typeface="Changa One"/>
              </a:defRPr>
            </a:lvl3pPr>
            <a:lvl4pPr lvl="3">
              <a:spcBef>
                <a:spcPts val="0"/>
              </a:spcBef>
              <a:spcAft>
                <a:spcPts val="0"/>
              </a:spcAft>
              <a:buClr>
                <a:schemeClr val="dk1"/>
              </a:buClr>
              <a:buSzPts val="2800"/>
              <a:buFont typeface="Changa One"/>
              <a:buNone/>
              <a:defRPr sz="2800">
                <a:solidFill>
                  <a:schemeClr val="dk1"/>
                </a:solidFill>
                <a:latin typeface="Changa One"/>
                <a:ea typeface="Changa One"/>
                <a:cs typeface="Changa One"/>
                <a:sym typeface="Changa One"/>
              </a:defRPr>
            </a:lvl4pPr>
            <a:lvl5pPr lvl="4">
              <a:spcBef>
                <a:spcPts val="0"/>
              </a:spcBef>
              <a:spcAft>
                <a:spcPts val="0"/>
              </a:spcAft>
              <a:buClr>
                <a:schemeClr val="dk1"/>
              </a:buClr>
              <a:buSzPts val="2800"/>
              <a:buFont typeface="Changa One"/>
              <a:buNone/>
              <a:defRPr sz="2800">
                <a:solidFill>
                  <a:schemeClr val="dk1"/>
                </a:solidFill>
                <a:latin typeface="Changa One"/>
                <a:ea typeface="Changa One"/>
                <a:cs typeface="Changa One"/>
                <a:sym typeface="Changa One"/>
              </a:defRPr>
            </a:lvl5pPr>
            <a:lvl6pPr lvl="5">
              <a:spcBef>
                <a:spcPts val="0"/>
              </a:spcBef>
              <a:spcAft>
                <a:spcPts val="0"/>
              </a:spcAft>
              <a:buClr>
                <a:schemeClr val="dk1"/>
              </a:buClr>
              <a:buSzPts val="2800"/>
              <a:buFont typeface="Changa One"/>
              <a:buNone/>
              <a:defRPr sz="2800">
                <a:solidFill>
                  <a:schemeClr val="dk1"/>
                </a:solidFill>
                <a:latin typeface="Changa One"/>
                <a:ea typeface="Changa One"/>
                <a:cs typeface="Changa One"/>
                <a:sym typeface="Changa One"/>
              </a:defRPr>
            </a:lvl6pPr>
            <a:lvl7pPr lvl="6">
              <a:spcBef>
                <a:spcPts val="0"/>
              </a:spcBef>
              <a:spcAft>
                <a:spcPts val="0"/>
              </a:spcAft>
              <a:buClr>
                <a:schemeClr val="dk1"/>
              </a:buClr>
              <a:buSzPts val="2800"/>
              <a:buFont typeface="Changa One"/>
              <a:buNone/>
              <a:defRPr sz="2800">
                <a:solidFill>
                  <a:schemeClr val="dk1"/>
                </a:solidFill>
                <a:latin typeface="Changa One"/>
                <a:ea typeface="Changa One"/>
                <a:cs typeface="Changa One"/>
                <a:sym typeface="Changa One"/>
              </a:defRPr>
            </a:lvl7pPr>
            <a:lvl8pPr lvl="7">
              <a:spcBef>
                <a:spcPts val="0"/>
              </a:spcBef>
              <a:spcAft>
                <a:spcPts val="0"/>
              </a:spcAft>
              <a:buClr>
                <a:schemeClr val="dk1"/>
              </a:buClr>
              <a:buSzPts val="2800"/>
              <a:buFont typeface="Changa One"/>
              <a:buNone/>
              <a:defRPr sz="2800">
                <a:solidFill>
                  <a:schemeClr val="dk1"/>
                </a:solidFill>
                <a:latin typeface="Changa One"/>
                <a:ea typeface="Changa One"/>
                <a:cs typeface="Changa One"/>
                <a:sym typeface="Changa One"/>
              </a:defRPr>
            </a:lvl8pPr>
            <a:lvl9pPr lvl="8">
              <a:spcBef>
                <a:spcPts val="0"/>
              </a:spcBef>
              <a:spcAft>
                <a:spcPts val="0"/>
              </a:spcAft>
              <a:buClr>
                <a:schemeClr val="dk1"/>
              </a:buClr>
              <a:buSzPts val="2800"/>
              <a:buFont typeface="Changa One"/>
              <a:buNone/>
              <a:defRPr sz="2800">
                <a:solidFill>
                  <a:schemeClr val="dk1"/>
                </a:solidFill>
                <a:latin typeface="Changa One"/>
                <a:ea typeface="Changa One"/>
                <a:cs typeface="Changa One"/>
                <a:sym typeface="Changa One"/>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hyperlink" Target="https://crimedatatool.com/" TargetMode="External"/><Relationship Id="rId5" Type="http://schemas.openxmlformats.org/officeDocument/2006/relationships/image" Target="../media/image8.png"/><Relationship Id="rId6"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crimethoughts.substack.com/p/eight-ways-the-media-will-mess-up-reporting-on-2021-crime-dat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ithub.com/HiddenS1/Newsroom.git" TargetMode="External"/><Relationship Id="rId4" Type="http://schemas.openxmlformats.org/officeDocument/2006/relationships/hyperlink" Target="https://drive.google.com/drive/folders/1P78LIDRNcZdwICotEhAu0auMOa8u-vtA" TargetMode="External"/><Relationship Id="rId5" Type="http://schemas.openxmlformats.org/officeDocument/2006/relationships/hyperlink" Target="https://drive.google.com/drive/folders/1Bxb9o85UZltsEL098oZyH68DXnbWj2rc" TargetMode="External"/><Relationship Id="rId6" Type="http://schemas.openxmlformats.org/officeDocument/2006/relationships/hyperlink" Target="https://drive.google.com/drive/folders/1DoiTZu369HrFhLyLMy31uG7Qexv3i-0O" TargetMode="External"/><Relationship Id="rId7" Type="http://schemas.openxmlformats.org/officeDocument/2006/relationships/hyperlink" Target="https://drive.google.com/drive/folders/14OzgFWBdmZYPz_3SQlHucH7xSPfrcEu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2"/>
          <p:cNvSpPr txBox="1"/>
          <p:nvPr>
            <p:ph type="ctrTitle"/>
          </p:nvPr>
        </p:nvSpPr>
        <p:spPr>
          <a:xfrm>
            <a:off x="730650" y="1295750"/>
            <a:ext cx="5728500" cy="3153600"/>
          </a:xfrm>
          <a:prstGeom prst="rect">
            <a:avLst/>
          </a:prstGeom>
        </p:spPr>
        <p:txBody>
          <a:bodyPr anchorCtr="0" anchor="b" bIns="91425" lIns="91425" spcFirstLastPara="1" rIns="91425" wrap="square" tIns="91425">
            <a:noAutofit/>
          </a:bodyPr>
          <a:lstStyle/>
          <a:p>
            <a:pPr indent="0" lvl="0" marL="0" rtl="0" algn="l">
              <a:lnSpc>
                <a:spcPct val="135714"/>
              </a:lnSpc>
              <a:spcBef>
                <a:spcPts val="0"/>
              </a:spcBef>
              <a:spcAft>
                <a:spcPts val="0"/>
              </a:spcAft>
              <a:buNone/>
            </a:pPr>
            <a:r>
              <a:rPr lang="en" sz="2400"/>
              <a:t>TITLE = {FBI’s missing crime data: </a:t>
            </a:r>
            <a:endParaRPr sz="2400"/>
          </a:p>
          <a:p>
            <a:pPr indent="0" lvl="0" marL="0" rtl="0" algn="l">
              <a:lnSpc>
                <a:spcPct val="135714"/>
              </a:lnSpc>
              <a:spcBef>
                <a:spcPts val="0"/>
              </a:spcBef>
              <a:spcAft>
                <a:spcPts val="0"/>
              </a:spcAft>
              <a:buNone/>
            </a:pPr>
            <a:r>
              <a:rPr lang="en" sz="2400"/>
              <a:t>[</a:t>
            </a:r>
            <a:r>
              <a:rPr lang="en" sz="2400">
                <a:solidFill>
                  <a:schemeClr val="accent1"/>
                </a:solidFill>
              </a:rPr>
              <a:t>What does it mean for New York?</a:t>
            </a:r>
            <a:r>
              <a:rPr lang="en" sz="2400"/>
              <a:t>] </a:t>
            </a:r>
            <a:r>
              <a:rPr lang="en" sz="1800"/>
              <a:t>}</a:t>
            </a:r>
            <a:endParaRPr sz="1800"/>
          </a:p>
          <a:p>
            <a:pPr indent="0" lvl="0" marL="0" rtl="0" algn="l">
              <a:lnSpc>
                <a:spcPct val="135714"/>
              </a:lnSpc>
              <a:spcBef>
                <a:spcPts val="0"/>
              </a:spcBef>
              <a:spcAft>
                <a:spcPts val="0"/>
              </a:spcAft>
              <a:buNone/>
            </a:pPr>
            <a:r>
              <a:rPr lang="en" sz="1500">
                <a:solidFill>
                  <a:srgbClr val="F2F2F2"/>
                </a:solidFill>
              </a:rPr>
              <a:t>PRESENTERS = {Travis Zhou, Manan Brahmbhatt,</a:t>
            </a:r>
            <a:endParaRPr sz="1500">
              <a:solidFill>
                <a:srgbClr val="F2F2F2"/>
              </a:solidFill>
            </a:endParaRPr>
          </a:p>
          <a:p>
            <a:pPr indent="0" lvl="0" marL="0" rtl="0" algn="l">
              <a:lnSpc>
                <a:spcPct val="135714"/>
              </a:lnSpc>
              <a:spcBef>
                <a:spcPts val="0"/>
              </a:spcBef>
              <a:spcAft>
                <a:spcPts val="0"/>
              </a:spcAft>
              <a:buNone/>
            </a:pPr>
            <a:r>
              <a:rPr lang="en" sz="1500">
                <a:solidFill>
                  <a:srgbClr val="F2F2F2"/>
                </a:solidFill>
              </a:rPr>
              <a:t>Dolores Chang, Jennifer Jiang}</a:t>
            </a:r>
            <a:endParaRPr sz="1500">
              <a:solidFill>
                <a:srgbClr val="F2F2F2"/>
              </a:solidFill>
            </a:endParaRPr>
          </a:p>
          <a:p>
            <a:pPr indent="0" lvl="0" marL="0" rtl="0" algn="l">
              <a:lnSpc>
                <a:spcPct val="135714"/>
              </a:lnSpc>
              <a:spcBef>
                <a:spcPts val="0"/>
              </a:spcBef>
              <a:spcAft>
                <a:spcPts val="0"/>
              </a:spcAft>
              <a:buNone/>
            </a:pPr>
            <a:r>
              <a:t/>
            </a:r>
            <a:endParaRPr sz="1600">
              <a:solidFill>
                <a:srgbClr val="F2F2F2"/>
              </a:solidFill>
            </a:endParaRPr>
          </a:p>
          <a:p>
            <a:pPr indent="0" lvl="0" marL="0" rtl="0" algn="l">
              <a:lnSpc>
                <a:spcPct val="135714"/>
              </a:lnSpc>
              <a:spcBef>
                <a:spcPts val="0"/>
              </a:spcBef>
              <a:spcAft>
                <a:spcPts val="0"/>
              </a:spcAft>
              <a:buNone/>
            </a:pPr>
            <a:r>
              <a:t/>
            </a:r>
            <a:endParaRPr sz="1600">
              <a:solidFill>
                <a:srgbClr val="F2F2F2"/>
              </a:solidFill>
            </a:endParaRPr>
          </a:p>
          <a:p>
            <a:pPr indent="0" lvl="0" marL="0" rtl="0" algn="l">
              <a:lnSpc>
                <a:spcPct val="135714"/>
              </a:lnSpc>
              <a:spcBef>
                <a:spcPts val="0"/>
              </a:spcBef>
              <a:spcAft>
                <a:spcPts val="0"/>
              </a:spcAft>
              <a:buNone/>
            </a:pPr>
            <a:r>
              <a:t/>
            </a:r>
            <a:endParaRPr sz="1600">
              <a:solidFill>
                <a:srgbClr val="F2F2F2"/>
              </a:solidFill>
            </a:endParaRPr>
          </a:p>
          <a:p>
            <a:pPr indent="0" lvl="0" marL="0" rtl="0" algn="l">
              <a:lnSpc>
                <a:spcPct val="135714"/>
              </a:lnSpc>
              <a:spcBef>
                <a:spcPts val="0"/>
              </a:spcBef>
              <a:spcAft>
                <a:spcPts val="0"/>
              </a:spcAft>
              <a:buNone/>
            </a:pPr>
            <a:r>
              <a:rPr lang="en" sz="1600">
                <a:solidFill>
                  <a:srgbClr val="F2F2F2"/>
                </a:solidFill>
              </a:rPr>
              <a:t>Date= {May 9, 2023}</a:t>
            </a:r>
            <a:endParaRPr sz="5000">
              <a:solidFill>
                <a:srgbClr val="F2F2F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1"/>
          <p:cNvSpPr txBox="1"/>
          <p:nvPr>
            <p:ph idx="3" type="subTitle"/>
          </p:nvPr>
        </p:nvSpPr>
        <p:spPr>
          <a:xfrm>
            <a:off x="560825" y="465350"/>
            <a:ext cx="4227300" cy="42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#Bias = Actual data - estimation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#Not even on the same order of magnitude as the NIBRS bias!!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estimation bias caused by NIBRS is even more severe than what we currently observe!</a:t>
            </a:r>
            <a:endParaRPr sz="1400"/>
          </a:p>
        </p:txBody>
      </p:sp>
      <p:pic>
        <p:nvPicPr>
          <p:cNvPr id="534" name="Google Shape;534;p31"/>
          <p:cNvPicPr preferRelativeResize="0"/>
          <p:nvPr/>
        </p:nvPicPr>
        <p:blipFill>
          <a:blip r:embed="rId3">
            <a:alphaModFix/>
          </a:blip>
          <a:stretch>
            <a:fillRect/>
          </a:stretch>
        </p:blipFill>
        <p:spPr>
          <a:xfrm>
            <a:off x="5329875" y="91962"/>
            <a:ext cx="3022350" cy="4959574"/>
          </a:xfrm>
          <a:prstGeom prst="rect">
            <a:avLst/>
          </a:prstGeom>
          <a:noFill/>
          <a:ln>
            <a:noFill/>
          </a:ln>
        </p:spPr>
      </p:pic>
      <p:sp>
        <p:nvSpPr>
          <p:cNvPr id="535" name="Google Shape;535;p31"/>
          <p:cNvSpPr txBox="1"/>
          <p:nvPr>
            <p:ph type="title"/>
          </p:nvPr>
        </p:nvSpPr>
        <p:spPr>
          <a:xfrm>
            <a:off x="594775" y="3518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these states perform </a:t>
            </a:r>
            <a:endParaRPr/>
          </a:p>
          <a:p>
            <a:pPr indent="0" lvl="0" marL="0" rtl="0" algn="l">
              <a:spcBef>
                <a:spcPts val="0"/>
              </a:spcBef>
              <a:spcAft>
                <a:spcPts val="0"/>
              </a:spcAft>
              <a:buNone/>
            </a:pPr>
            <a:r>
              <a:rPr lang="en"/>
              <a:t>in 2021?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2"/>
          <p:cNvSpPr txBox="1"/>
          <p:nvPr>
            <p:ph type="title"/>
          </p:nvPr>
        </p:nvSpPr>
        <p:spPr>
          <a:xfrm>
            <a:off x="256025" y="402725"/>
            <a:ext cx="965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New York state agencies perform over time?</a:t>
            </a:r>
            <a:endParaRPr/>
          </a:p>
        </p:txBody>
      </p:sp>
      <p:sp>
        <p:nvSpPr>
          <p:cNvPr id="541" name="Google Shape;541;p32"/>
          <p:cNvSpPr txBox="1"/>
          <p:nvPr>
            <p:ph idx="3" type="subTitle"/>
          </p:nvPr>
        </p:nvSpPr>
        <p:spPr>
          <a:xfrm>
            <a:off x="256025" y="438725"/>
            <a:ext cx="3062100" cy="270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#SRS estimation VS NIBRS estimation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 huge gap between 2020 and 2021 can only tell us how unreliable the NIBRS system is!</a:t>
            </a:r>
            <a:endParaRPr sz="1300"/>
          </a:p>
        </p:txBody>
      </p:sp>
      <p:pic>
        <p:nvPicPr>
          <p:cNvPr id="542" name="Google Shape;542;p32"/>
          <p:cNvPicPr preferRelativeResize="0"/>
          <p:nvPr/>
        </p:nvPicPr>
        <p:blipFill>
          <a:blip r:embed="rId3">
            <a:alphaModFix/>
          </a:blip>
          <a:stretch>
            <a:fillRect/>
          </a:stretch>
        </p:blipFill>
        <p:spPr>
          <a:xfrm>
            <a:off x="3318125" y="1159175"/>
            <a:ext cx="5673475" cy="35426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the data</a:t>
            </a:r>
            <a:endParaRPr/>
          </a:p>
        </p:txBody>
      </p:sp>
      <p:pic>
        <p:nvPicPr>
          <p:cNvPr id="548" name="Google Shape;548;p33"/>
          <p:cNvPicPr preferRelativeResize="0"/>
          <p:nvPr/>
        </p:nvPicPr>
        <p:blipFill>
          <a:blip r:embed="rId3">
            <a:alphaModFix/>
          </a:blip>
          <a:stretch>
            <a:fillRect/>
          </a:stretch>
        </p:blipFill>
        <p:spPr>
          <a:xfrm>
            <a:off x="418250" y="2110475"/>
            <a:ext cx="8307499" cy="2136200"/>
          </a:xfrm>
          <a:prstGeom prst="rect">
            <a:avLst/>
          </a:prstGeom>
          <a:noFill/>
          <a:ln>
            <a:noFill/>
          </a:ln>
        </p:spPr>
      </p:pic>
      <p:sp>
        <p:nvSpPr>
          <p:cNvPr id="549" name="Google Shape;549;p33"/>
          <p:cNvSpPr txBox="1"/>
          <p:nvPr>
            <p:ph idx="3" type="subTitle"/>
          </p:nvPr>
        </p:nvSpPr>
        <p:spPr>
          <a:xfrm>
            <a:off x="1596600" y="1136225"/>
            <a:ext cx="5950800" cy="79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#Most of the estimations do not even explain half of the actual data!</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the estimation so bad?</a:t>
            </a:r>
            <a:endParaRPr/>
          </a:p>
        </p:txBody>
      </p:sp>
      <p:sp>
        <p:nvSpPr>
          <p:cNvPr id="555" name="Google Shape;555;p34"/>
          <p:cNvSpPr txBox="1"/>
          <p:nvPr>
            <p:ph idx="1" type="subTitle"/>
          </p:nvPr>
        </p:nvSpPr>
        <p:spPr>
          <a:xfrm>
            <a:off x="713225" y="3058525"/>
            <a:ext cx="33696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t>
            </a:r>
            <a:r>
              <a:rPr lang="en"/>
              <a:t>on-reporting agencies</a:t>
            </a:r>
            <a:endParaRPr/>
          </a:p>
        </p:txBody>
      </p:sp>
      <p:sp>
        <p:nvSpPr>
          <p:cNvPr id="556" name="Google Shape;556;p34"/>
          <p:cNvSpPr txBox="1"/>
          <p:nvPr>
            <p:ph idx="3" type="subTitle"/>
          </p:nvPr>
        </p:nvSpPr>
        <p:spPr>
          <a:xfrm>
            <a:off x="713225" y="2500825"/>
            <a:ext cx="4133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t>
            </a:r>
            <a:r>
              <a:rPr lang="en"/>
              <a:t>artial reporting agencies</a:t>
            </a:r>
            <a:endParaRPr/>
          </a:p>
        </p:txBody>
      </p:sp>
      <p:sp>
        <p:nvSpPr>
          <p:cNvPr id="557" name="Google Shape;557;p34"/>
          <p:cNvSpPr txBox="1"/>
          <p:nvPr>
            <p:ph idx="4" type="subTitle"/>
          </p:nvPr>
        </p:nvSpPr>
        <p:spPr>
          <a:xfrm>
            <a:off x="713225" y="1426525"/>
            <a:ext cx="7717500" cy="10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experts cannot provide a concrete answer to this question because the estimation procedure provided by NIBRS only has vague descriptions. However, we can examine the specific situations of some factors mentioned in this procedure.</a:t>
            </a:r>
            <a:endParaRPr/>
          </a:p>
        </p:txBody>
      </p:sp>
      <p:sp>
        <p:nvSpPr>
          <p:cNvPr id="558" name="Google Shape;558;p34"/>
          <p:cNvSpPr txBox="1"/>
          <p:nvPr>
            <p:ph idx="1" type="subTitle"/>
          </p:nvPr>
        </p:nvSpPr>
        <p:spPr>
          <a:xfrm>
            <a:off x="713225" y="3702450"/>
            <a:ext cx="33696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Population coverage rate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Interactive map</a:t>
            </a:r>
            <a:endParaRPr/>
          </a:p>
        </p:txBody>
      </p:sp>
      <p:sp>
        <p:nvSpPr>
          <p:cNvPr id="564" name="Google Shape;564;p35"/>
          <p:cNvSpPr txBox="1"/>
          <p:nvPr>
            <p:ph idx="3" type="subTitle"/>
          </p:nvPr>
        </p:nvSpPr>
        <p:spPr>
          <a:xfrm>
            <a:off x="713225" y="1133450"/>
            <a:ext cx="7239000" cy="79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How did different counties and agencies do in reporting the data to NIBRS in 2021?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700">
                <a:latin typeface="Calibri"/>
                <a:ea typeface="Calibri"/>
                <a:cs typeface="Calibri"/>
                <a:sym typeface="Calibri"/>
              </a:rPr>
              <a:t>https://colab.research.google.com/drive/1MRhsxBzq2W77yfGhtE1rzX-0rJUmFiQG#scrollTo=pjCNgp2avj7m</a:t>
            </a:r>
            <a:endParaRPr sz="700">
              <a:latin typeface="Calibri"/>
              <a:ea typeface="Calibri"/>
              <a:cs typeface="Calibri"/>
              <a:sym typeface="Calibri"/>
            </a:endParaRPr>
          </a:p>
        </p:txBody>
      </p:sp>
      <p:pic>
        <p:nvPicPr>
          <p:cNvPr id="565" name="Google Shape;565;p35"/>
          <p:cNvPicPr preferRelativeResize="0"/>
          <p:nvPr/>
        </p:nvPicPr>
        <p:blipFill rotWithShape="1">
          <a:blip r:embed="rId3">
            <a:alphaModFix/>
          </a:blip>
          <a:srcRect b="0" l="4205" r="0" t="0"/>
          <a:stretch/>
        </p:blipFill>
        <p:spPr>
          <a:xfrm>
            <a:off x="338425" y="2051075"/>
            <a:ext cx="8467100" cy="1818175"/>
          </a:xfrm>
          <a:prstGeom prst="rect">
            <a:avLst/>
          </a:prstGeom>
          <a:noFill/>
          <a:ln>
            <a:noFill/>
          </a:ln>
        </p:spPr>
      </p:pic>
      <p:sp>
        <p:nvSpPr>
          <p:cNvPr id="566" name="Google Shape;566;p35"/>
          <p:cNvSpPr txBox="1"/>
          <p:nvPr>
            <p:ph idx="3" type="subTitle"/>
          </p:nvPr>
        </p:nvSpPr>
        <p:spPr>
          <a:xfrm>
            <a:off x="1760375" y="4111450"/>
            <a:ext cx="5623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#The estimation can never be good given these lack of information!</a:t>
            </a:r>
            <a:endParaRPr sz="1400"/>
          </a:p>
          <a:p>
            <a:pPr indent="0" lvl="0" marL="0" rtl="0" algn="l">
              <a:spcBef>
                <a:spcPts val="0"/>
              </a:spcBef>
              <a:spcAft>
                <a:spcPts val="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6"/>
          <p:cNvSpPr txBox="1"/>
          <p:nvPr>
            <p:ph type="title"/>
          </p:nvPr>
        </p:nvSpPr>
        <p:spPr>
          <a:xfrm>
            <a:off x="674925" y="295050"/>
            <a:ext cx="1500600" cy="7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Sources </a:t>
            </a:r>
            <a:endParaRPr sz="2500"/>
          </a:p>
        </p:txBody>
      </p:sp>
      <p:pic>
        <p:nvPicPr>
          <p:cNvPr id="572" name="Google Shape;572;p36"/>
          <p:cNvPicPr preferRelativeResize="0"/>
          <p:nvPr/>
        </p:nvPicPr>
        <p:blipFill>
          <a:blip r:embed="rId3">
            <a:alphaModFix/>
          </a:blip>
          <a:stretch>
            <a:fillRect/>
          </a:stretch>
        </p:blipFill>
        <p:spPr>
          <a:xfrm>
            <a:off x="522525" y="873150"/>
            <a:ext cx="1500600" cy="1500600"/>
          </a:xfrm>
          <a:prstGeom prst="rect">
            <a:avLst/>
          </a:prstGeom>
          <a:noFill/>
          <a:ln>
            <a:noFill/>
          </a:ln>
        </p:spPr>
      </p:pic>
      <p:sp>
        <p:nvSpPr>
          <p:cNvPr id="573" name="Google Shape;573;p36"/>
          <p:cNvSpPr txBox="1"/>
          <p:nvPr/>
        </p:nvSpPr>
        <p:spPr>
          <a:xfrm>
            <a:off x="522525" y="2568650"/>
            <a:ext cx="23109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Jacob Kaplan, a Professional Specialist at the Princeton School of Public and International Affairs where he does research on policing. He created the </a:t>
            </a:r>
            <a:r>
              <a:rPr b="1" lang="en" sz="1100">
                <a:solidFill>
                  <a:schemeClr val="dk1"/>
                </a:solidFill>
                <a:uFill>
                  <a:noFill/>
                </a:uFill>
                <a:hlinkClick r:id="rId4">
                  <a:extLst>
                    <a:ext uri="{A12FA001-AC4F-418D-AE19-62706E023703}">
                      <ahyp:hlinkClr val="tx"/>
                    </a:ext>
                  </a:extLst>
                </a:hlinkClick>
              </a:rPr>
              <a:t>Crime Data Tool</a:t>
            </a:r>
            <a:r>
              <a:rPr b="1" lang="en" sz="1100">
                <a:solidFill>
                  <a:schemeClr val="dk1"/>
                </a:solidFill>
              </a:rPr>
              <a:t> to make it easy for people to look at crime.</a:t>
            </a:r>
            <a:endParaRPr b="1" sz="1100">
              <a:solidFill>
                <a:schemeClr val="dk1"/>
              </a:solidFill>
            </a:endParaRPr>
          </a:p>
        </p:txBody>
      </p:sp>
      <p:pic>
        <p:nvPicPr>
          <p:cNvPr id="574" name="Google Shape;574;p36"/>
          <p:cNvPicPr preferRelativeResize="0"/>
          <p:nvPr/>
        </p:nvPicPr>
        <p:blipFill>
          <a:blip r:embed="rId5">
            <a:alphaModFix/>
          </a:blip>
          <a:stretch>
            <a:fillRect/>
          </a:stretch>
        </p:blipFill>
        <p:spPr>
          <a:xfrm>
            <a:off x="3345975" y="2568643"/>
            <a:ext cx="1500600" cy="1496569"/>
          </a:xfrm>
          <a:prstGeom prst="rect">
            <a:avLst/>
          </a:prstGeom>
          <a:noFill/>
          <a:ln>
            <a:noFill/>
          </a:ln>
        </p:spPr>
      </p:pic>
      <p:pic>
        <p:nvPicPr>
          <p:cNvPr id="575" name="Google Shape;575;p36"/>
          <p:cNvPicPr preferRelativeResize="0"/>
          <p:nvPr/>
        </p:nvPicPr>
        <p:blipFill>
          <a:blip r:embed="rId6">
            <a:alphaModFix/>
          </a:blip>
          <a:stretch>
            <a:fillRect/>
          </a:stretch>
        </p:blipFill>
        <p:spPr>
          <a:xfrm>
            <a:off x="6321675" y="485500"/>
            <a:ext cx="1287975" cy="1683726"/>
          </a:xfrm>
          <a:prstGeom prst="rect">
            <a:avLst/>
          </a:prstGeom>
          <a:noFill/>
          <a:ln>
            <a:noFill/>
          </a:ln>
        </p:spPr>
      </p:pic>
      <p:sp>
        <p:nvSpPr>
          <p:cNvPr id="576" name="Google Shape;576;p36"/>
          <p:cNvSpPr txBox="1"/>
          <p:nvPr/>
        </p:nvSpPr>
        <p:spPr>
          <a:xfrm>
            <a:off x="3072975" y="570300"/>
            <a:ext cx="2188800" cy="22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Jeff Asher is a data analyst with expertise in evaluating criminal justice data. He once worked as an analyst for the Central Intelligence Agency, the U.S. Department of Defense, and as an analyst with the New Orleans Police Department. </a:t>
            </a:r>
            <a:endParaRPr b="1" sz="1100">
              <a:solidFill>
                <a:schemeClr val="dk1"/>
              </a:solidFill>
            </a:endParaRPr>
          </a:p>
          <a:p>
            <a:pPr indent="0" lvl="0" marL="0" rtl="0" algn="l">
              <a:lnSpc>
                <a:spcPct val="115000"/>
              </a:lnSpc>
              <a:spcBef>
                <a:spcPts val="800"/>
              </a:spcBef>
              <a:spcAft>
                <a:spcPts val="0"/>
              </a:spcAft>
              <a:buNone/>
            </a:pPr>
            <a:r>
              <a:t/>
            </a:r>
            <a:endParaRPr b="1" sz="1100">
              <a:solidFill>
                <a:schemeClr val="dk1"/>
              </a:solidFill>
            </a:endParaRPr>
          </a:p>
        </p:txBody>
      </p:sp>
      <p:sp>
        <p:nvSpPr>
          <p:cNvPr id="577" name="Google Shape;577;p36"/>
          <p:cNvSpPr txBox="1"/>
          <p:nvPr/>
        </p:nvSpPr>
        <p:spPr>
          <a:xfrm>
            <a:off x="5867800" y="2254025"/>
            <a:ext cx="26745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Jillian Snider is a former NYPD police officer and current professor in the Criminal Justice department </a:t>
            </a:r>
            <a:endParaRPr b="1" sz="1100">
              <a:solidFill>
                <a:schemeClr val="dk1"/>
              </a:solidFill>
            </a:endParaRPr>
          </a:p>
          <a:p>
            <a:pPr indent="0" lvl="0" marL="0" rtl="0" algn="l">
              <a:spcBef>
                <a:spcPts val="0"/>
              </a:spcBef>
              <a:spcAft>
                <a:spcPts val="0"/>
              </a:spcAft>
              <a:buNone/>
            </a:pPr>
            <a:r>
              <a:rPr b="1" lang="en" sz="1100">
                <a:solidFill>
                  <a:schemeClr val="dk1"/>
                </a:solidFill>
              </a:rPr>
              <a:t>at City University of New York. She wrote articles about the lack of NIBRS </a:t>
            </a:r>
            <a:r>
              <a:rPr b="1" lang="en" sz="1100">
                <a:solidFill>
                  <a:schemeClr val="dk1"/>
                </a:solidFill>
              </a:rPr>
              <a:t>reporting</a:t>
            </a:r>
            <a:r>
              <a:rPr b="1" lang="en" sz="1100">
                <a:solidFill>
                  <a:schemeClr val="dk1"/>
                </a:solidFill>
              </a:rPr>
              <a:t> </a:t>
            </a:r>
            <a:endParaRPr b="1" sz="1100">
              <a:solidFill>
                <a:schemeClr val="dk1"/>
              </a:solidFill>
            </a:endParaRPr>
          </a:p>
          <a:p>
            <a:pPr indent="0" lvl="0" marL="0" rtl="0" algn="l">
              <a:spcBef>
                <a:spcPts val="0"/>
              </a:spcBef>
              <a:spcAft>
                <a:spcPts val="0"/>
              </a:spcAft>
              <a:buNone/>
            </a:pPr>
            <a:r>
              <a:rPr b="1" lang="en" sz="1100">
                <a:solidFill>
                  <a:schemeClr val="dk1"/>
                </a:solidFill>
              </a:rPr>
              <a:t>compliance.</a:t>
            </a:r>
            <a:endParaRPr b="1"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7"/>
          <p:cNvSpPr txBox="1"/>
          <p:nvPr>
            <p:ph type="title"/>
          </p:nvPr>
        </p:nvSpPr>
        <p:spPr>
          <a:xfrm>
            <a:off x="5970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Reporting questions</a:t>
            </a:r>
            <a:endParaRPr/>
          </a:p>
        </p:txBody>
      </p:sp>
      <p:sp>
        <p:nvSpPr>
          <p:cNvPr id="583" name="Google Shape;583;p37"/>
          <p:cNvSpPr txBox="1"/>
          <p:nvPr/>
        </p:nvSpPr>
        <p:spPr>
          <a:xfrm>
            <a:off x="597025" y="1129725"/>
            <a:ext cx="7944900" cy="335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accent1"/>
                </a:solidFill>
                <a:highlight>
                  <a:schemeClr val="accent3"/>
                </a:highlight>
              </a:rPr>
              <a:t>Why did the transition from the SRS to the NIBRS take so long? </a:t>
            </a:r>
            <a:endParaRPr b="1">
              <a:solidFill>
                <a:schemeClr val="accent1"/>
              </a:solidFill>
              <a:highlight>
                <a:schemeClr val="accent3"/>
              </a:highlight>
            </a:endParaRPr>
          </a:p>
          <a:p>
            <a:pPr indent="0" lvl="0" marL="0" rtl="0" algn="l">
              <a:lnSpc>
                <a:spcPct val="150000"/>
              </a:lnSpc>
              <a:spcBef>
                <a:spcPts val="0"/>
              </a:spcBef>
              <a:spcAft>
                <a:spcPts val="0"/>
              </a:spcAft>
              <a:buNone/>
            </a:pPr>
            <a:r>
              <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200">
                <a:solidFill>
                  <a:schemeClr val="dk1"/>
                </a:solidFill>
              </a:rPr>
              <a:t>“The conversion is to collect a lot more information, which means the agencies have to buy an entirely new data management system. And then they have to retrain everyone who's inputting data. Agencies are sometimes reluctant to do that, especially if the state isn't requiring them to do that. So when the FBI said in 2015, that 2021 was the last year agencies would report to the old system, a lot of agencies just didn't believe them. They probably thought that the FBI would give them an extension.”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Jacob Kaplan said.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“For New Orleans, it's a technical problem, they don't have the records management system, and it's not clear when they're going to get it. So it's not something that sort of has an easy solution either.”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50000"/>
              </a:lnSpc>
              <a:spcBef>
                <a:spcPts val="0"/>
              </a:spcBef>
              <a:spcAft>
                <a:spcPts val="0"/>
              </a:spcAft>
              <a:buNone/>
            </a:pPr>
            <a:r>
              <a:rPr b="1" lang="en" sz="1200">
                <a:solidFill>
                  <a:schemeClr val="dk1"/>
                </a:solidFill>
              </a:rPr>
              <a:t>Jeff Asher said. </a:t>
            </a:r>
            <a:endParaRPr b="1"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8"/>
          <p:cNvSpPr txBox="1"/>
          <p:nvPr>
            <p:ph type="title"/>
          </p:nvPr>
        </p:nvSpPr>
        <p:spPr>
          <a:xfrm>
            <a:off x="5970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Reporting questions</a:t>
            </a:r>
            <a:endParaRPr/>
          </a:p>
        </p:txBody>
      </p:sp>
      <p:sp>
        <p:nvSpPr>
          <p:cNvPr id="589" name="Google Shape;589;p38"/>
          <p:cNvSpPr txBox="1"/>
          <p:nvPr/>
        </p:nvSpPr>
        <p:spPr>
          <a:xfrm>
            <a:off x="597025" y="1129725"/>
            <a:ext cx="7944900" cy="3250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accent1"/>
                </a:solidFill>
                <a:highlight>
                  <a:schemeClr val="accent3"/>
                </a:highlight>
              </a:rPr>
              <a:t>Why did the FBI publish estimations for rape, burglary, larceny, but did not estimate Murder</a:t>
            </a:r>
            <a:endParaRPr b="1">
              <a:solidFill>
                <a:schemeClr val="accent1"/>
              </a:solidFill>
              <a:highlight>
                <a:schemeClr val="accent3"/>
              </a:highlight>
            </a:endParaRPr>
          </a:p>
          <a:p>
            <a:pPr indent="0" lvl="0" marL="0" rtl="0" algn="l">
              <a:lnSpc>
                <a:spcPct val="150000"/>
              </a:lnSpc>
              <a:spcBef>
                <a:spcPts val="0"/>
              </a:spcBef>
              <a:spcAft>
                <a:spcPts val="0"/>
              </a:spcAft>
              <a:buNone/>
            </a:pPr>
            <a:r>
              <a:rPr b="1" lang="en">
                <a:solidFill>
                  <a:schemeClr val="accent1"/>
                </a:solidFill>
                <a:highlight>
                  <a:schemeClr val="accent3"/>
                </a:highlight>
              </a:rPr>
              <a:t>Robbery, Aggravated Assault, and Motor Vehicle Theft? </a:t>
            </a:r>
            <a:endParaRPr b="1">
              <a:solidFill>
                <a:schemeClr val="accent1"/>
              </a:solidFill>
              <a:highlight>
                <a:schemeClr val="accent3"/>
              </a:highlight>
            </a:endParaRPr>
          </a:p>
          <a:p>
            <a:pPr indent="0" lvl="0" marL="0" rtl="0" algn="l">
              <a:lnSpc>
                <a:spcPct val="150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rPr b="1" lang="en" sz="1200">
                <a:solidFill>
                  <a:schemeClr val="dk1"/>
                </a:solidFill>
              </a:rPr>
              <a:t>“The FBI says in one of their reports about their estimation procedure that they have a process to determine when the estimate is too wide. In the case of New York State, they shouldn't be reporting anything just because they're missing so many other agencies.</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And it's weird that they're reporting some crimes, not others. My guess is that murder and robbery are relatively rare, at least compared to other crimes, that might be their concern that they're too rare to estimate properly. And therefore, they're not reporting the rest of it.”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Jacob Kaplan said. </a:t>
            </a:r>
            <a:endParaRPr b="1" sz="1200">
              <a:solidFill>
                <a:schemeClr val="dk1"/>
              </a:solidFill>
            </a:endParaRPr>
          </a:p>
          <a:p>
            <a:pPr indent="0" lvl="0" marL="0" rtl="0" algn="l">
              <a:lnSpc>
                <a:spcPct val="150000"/>
              </a:lnSpc>
              <a:spcBef>
                <a:spcPts val="0"/>
              </a:spcBef>
              <a:spcAft>
                <a:spcPts val="0"/>
              </a:spcAft>
              <a:buNone/>
            </a:pPr>
            <a:r>
              <a:rPr b="1" lang="en" sz="1200">
                <a:solidFill>
                  <a:schemeClr val="dk1"/>
                </a:solidFill>
              </a:rPr>
              <a:t> </a:t>
            </a:r>
            <a:endParaRPr b="1" sz="12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9"/>
          <p:cNvSpPr txBox="1"/>
          <p:nvPr>
            <p:ph type="title"/>
          </p:nvPr>
        </p:nvSpPr>
        <p:spPr>
          <a:xfrm>
            <a:off x="5970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Reporting questions</a:t>
            </a:r>
            <a:endParaRPr/>
          </a:p>
        </p:txBody>
      </p:sp>
      <p:sp>
        <p:nvSpPr>
          <p:cNvPr id="595" name="Google Shape;595;p39"/>
          <p:cNvSpPr txBox="1"/>
          <p:nvPr/>
        </p:nvSpPr>
        <p:spPr>
          <a:xfrm>
            <a:off x="597025" y="1129725"/>
            <a:ext cx="7944900" cy="277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highlight>
                  <a:schemeClr val="accent3"/>
                </a:highlight>
              </a:rPr>
              <a:t>How much should we trust the FBI’s report in understanding the national trend of crime, if we have a fairly good participation rate? </a:t>
            </a:r>
            <a:endParaRPr b="1">
              <a:solidFill>
                <a:schemeClr val="accent1"/>
              </a:solidFill>
              <a:highlight>
                <a:schemeClr val="accent3"/>
              </a:highlight>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“The </a:t>
            </a:r>
            <a:r>
              <a:rPr b="1" lang="en" sz="1200">
                <a:solidFill>
                  <a:schemeClr val="dk1"/>
                </a:solidFill>
              </a:rPr>
              <a:t>FBI does not estimate local data. They just do state data. But I feel like local news understands the circumstances better of what's going on in their own town. And they could talk to like the police chief and see do these numbers make sense. But estimates aren't really that important anyways, just because crime policy is so local. Just because decisions on policing, mental health services, or poverty services, even like state law, is less important than local decisions. Because how you enforce it, it's really depend on the local level of the police chief or the district attorney’s decisions.”</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Kaplan said. </a:t>
            </a:r>
            <a:r>
              <a:rPr b="1" lang="en" sz="1200">
                <a:solidFill>
                  <a:schemeClr val="dk1"/>
                </a:solidFill>
              </a:rPr>
              <a:t> </a:t>
            </a:r>
            <a:endParaRPr b="1"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0"/>
          <p:cNvSpPr txBox="1"/>
          <p:nvPr>
            <p:ph type="title"/>
          </p:nvPr>
        </p:nvSpPr>
        <p:spPr>
          <a:xfrm>
            <a:off x="5970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Reporting questions</a:t>
            </a:r>
            <a:endParaRPr/>
          </a:p>
        </p:txBody>
      </p:sp>
      <p:sp>
        <p:nvSpPr>
          <p:cNvPr id="601" name="Google Shape;601;p40"/>
          <p:cNvSpPr txBox="1"/>
          <p:nvPr/>
        </p:nvSpPr>
        <p:spPr>
          <a:xfrm>
            <a:off x="599550" y="1134675"/>
            <a:ext cx="7944900" cy="377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highlight>
                  <a:schemeClr val="accent3"/>
                </a:highlight>
              </a:rPr>
              <a:t>Given that the current landscape of NIBRS crime data collection is incomplete, should there be concerns regarding the use of this data</a:t>
            </a:r>
            <a:r>
              <a:rPr b="1" lang="en">
                <a:solidFill>
                  <a:schemeClr val="accent1"/>
                </a:solidFill>
                <a:highlight>
                  <a:schemeClr val="accent3"/>
                </a:highlight>
              </a:rPr>
              <a:t>? </a:t>
            </a:r>
            <a:endParaRPr b="1">
              <a:solidFill>
                <a:schemeClr val="accent1"/>
              </a:solidFill>
              <a:highlight>
                <a:schemeClr val="accent3"/>
              </a:highlight>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000">
                <a:solidFill>
                  <a:schemeClr val="dk1"/>
                </a:solidFill>
              </a:rPr>
              <a:t>“</a:t>
            </a:r>
            <a:r>
              <a:rPr b="1" lang="en" sz="1000">
                <a:solidFill>
                  <a:schemeClr val="dk1"/>
                </a:solidFill>
              </a:rPr>
              <a:t> I work primarily, I try and implement or give suggestions or policy recommendations, based off the data that we have, you look at the data, you analyze it, you try and come up with a solution. So if you have incomplete data, it's really hard to be able to come up with a plausible and practical solution, because you're working with, like I said, incomplete information.</a:t>
            </a:r>
            <a:r>
              <a:rPr b="1" lang="en" sz="1000">
                <a:solidFill>
                  <a:schemeClr val="dk1"/>
                </a:solidFill>
              </a:rPr>
              <a:t>”</a:t>
            </a:r>
            <a:endParaRPr b="1" sz="1000">
              <a:solidFill>
                <a:schemeClr val="dk1"/>
              </a:solidFill>
            </a:endParaRPr>
          </a:p>
          <a:p>
            <a:pPr indent="0" lvl="0" marL="0" rtl="0" algn="l">
              <a:lnSpc>
                <a:spcPct val="115000"/>
              </a:lnSpc>
              <a:spcBef>
                <a:spcPts val="0"/>
              </a:spcBef>
              <a:spcAft>
                <a:spcPts val="0"/>
              </a:spcAft>
              <a:buNone/>
            </a:pPr>
            <a:r>
              <a:t/>
            </a:r>
            <a:endParaRPr b="1" sz="1000">
              <a:solidFill>
                <a:schemeClr val="dk1"/>
              </a:solidFill>
            </a:endParaRPr>
          </a:p>
          <a:p>
            <a:pPr indent="0" lvl="0" marL="0" rtl="0" algn="l">
              <a:lnSpc>
                <a:spcPct val="115000"/>
              </a:lnSpc>
              <a:spcBef>
                <a:spcPts val="0"/>
              </a:spcBef>
              <a:spcAft>
                <a:spcPts val="0"/>
              </a:spcAft>
              <a:buNone/>
            </a:pPr>
            <a:r>
              <a:rPr b="1" lang="en" sz="1000">
                <a:solidFill>
                  <a:schemeClr val="dk1"/>
                </a:solidFill>
              </a:rPr>
              <a:t>“it just really depends on where you're looking. But I would say as it stands now, </a:t>
            </a:r>
            <a:r>
              <a:rPr b="1" lang="en" sz="1000">
                <a:solidFill>
                  <a:schemeClr val="dk1"/>
                </a:solidFill>
                <a:highlight>
                  <a:srgbClr val="FFD966"/>
                </a:highlight>
              </a:rPr>
              <a:t>I don't feel comfortable me personally, using last year's FBIs report to make any conclusions</a:t>
            </a:r>
            <a:r>
              <a:rPr b="1" lang="en" sz="1000">
                <a:solidFill>
                  <a:schemeClr val="dk1"/>
                </a:solidFill>
              </a:rPr>
              <a:t>.”</a:t>
            </a:r>
            <a:endParaRPr b="1" sz="10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rPr b="1" lang="en" sz="1100">
                <a:solidFill>
                  <a:schemeClr val="dk1"/>
                </a:solidFill>
              </a:rPr>
              <a:t>Jillian Snider said</a:t>
            </a:r>
            <a:endParaRPr b="1"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000">
                <a:solidFill>
                  <a:schemeClr val="dk1"/>
                </a:solidFill>
              </a:rPr>
              <a:t>“But when the 2020 crime data came out, or I guess the 2021, crime data came out, like pretty much every news agency reported on the numbers. And they reported as if there was a true number, and then later on, in the article, they're all like, these are estimates and like, experts say you shouldn't trust them. But I think for most people, if you're gonna read like the headline in the first paragraph, you're like this is the true number of crime in my state or in the country. So I think people are going to be making decisions based on that, even though it's like not very well done”</a:t>
            </a:r>
            <a:endParaRPr b="1" sz="1000">
              <a:solidFill>
                <a:schemeClr val="dk1"/>
              </a:solidFill>
            </a:endParaRPr>
          </a:p>
          <a:p>
            <a:pPr indent="0" lvl="0" marL="0" rtl="0" algn="l">
              <a:lnSpc>
                <a:spcPct val="115000"/>
              </a:lnSpc>
              <a:spcBef>
                <a:spcPts val="0"/>
              </a:spcBef>
              <a:spcAft>
                <a:spcPts val="0"/>
              </a:spcAft>
              <a:buNone/>
            </a:pPr>
            <a:r>
              <a:t/>
            </a:r>
            <a:endParaRPr b="1" sz="1000">
              <a:solidFill>
                <a:schemeClr val="dk1"/>
              </a:solidFill>
            </a:endParaRPr>
          </a:p>
          <a:p>
            <a:pPr indent="0" lvl="0" marL="0" rtl="0" algn="l">
              <a:lnSpc>
                <a:spcPct val="115000"/>
              </a:lnSpc>
              <a:spcBef>
                <a:spcPts val="0"/>
              </a:spcBef>
              <a:spcAft>
                <a:spcPts val="0"/>
              </a:spcAft>
              <a:buNone/>
            </a:pPr>
            <a:r>
              <a:rPr b="1" lang="en" sz="1000">
                <a:solidFill>
                  <a:schemeClr val="dk1"/>
                </a:solidFill>
              </a:rPr>
              <a:t>Kaplan said.</a:t>
            </a:r>
            <a:endParaRPr b="1"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a:t>
            </a:r>
            <a:endParaRPr/>
          </a:p>
        </p:txBody>
      </p:sp>
      <p:sp>
        <p:nvSpPr>
          <p:cNvPr id="335" name="Google Shape;335;p23"/>
          <p:cNvSpPr txBox="1"/>
          <p:nvPr>
            <p:ph idx="1" type="body"/>
          </p:nvPr>
        </p:nvSpPr>
        <p:spPr>
          <a:xfrm>
            <a:off x="713250" y="1152475"/>
            <a:ext cx="7717500" cy="33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50">
                <a:solidFill>
                  <a:schemeClr val="dk1"/>
                </a:solidFill>
                <a:latin typeface="Arial"/>
                <a:ea typeface="Arial"/>
                <a:cs typeface="Arial"/>
                <a:sym typeface="Arial"/>
              </a:rPr>
              <a:t>In 2021, the FBI retired its nearly century-old national crime data collection program, the Summary Reporting System used by the Uniform Crime Reporting (UCR) program. The agency switched to a new system, the National Incident-Based Reporting System (NIBRS), which gathers more specific information on each incident.</a:t>
            </a:r>
            <a:endParaRPr sz="1550">
              <a:solidFill>
                <a:schemeClr val="dk1"/>
              </a:solidFill>
              <a:latin typeface="Arial"/>
              <a:ea typeface="Arial"/>
              <a:cs typeface="Arial"/>
              <a:sym typeface="Arial"/>
            </a:endParaRPr>
          </a:p>
          <a:p>
            <a:pPr indent="0" lvl="0" marL="0" rtl="0" algn="l">
              <a:spcBef>
                <a:spcPts val="0"/>
              </a:spcBef>
              <a:spcAft>
                <a:spcPts val="0"/>
              </a:spcAft>
              <a:buNone/>
            </a:pPr>
            <a:r>
              <a:t/>
            </a:r>
            <a:endParaRPr sz="1550">
              <a:solidFill>
                <a:schemeClr val="dk1"/>
              </a:solidFill>
              <a:latin typeface="Arial"/>
              <a:ea typeface="Arial"/>
              <a:cs typeface="Arial"/>
              <a:sym typeface="Arial"/>
            </a:endParaRPr>
          </a:p>
          <a:p>
            <a:pPr indent="0" lvl="0" marL="0" rtl="0" algn="l">
              <a:spcBef>
                <a:spcPts val="0"/>
              </a:spcBef>
              <a:spcAft>
                <a:spcPts val="0"/>
              </a:spcAft>
              <a:buNone/>
            </a:pPr>
            <a:r>
              <a:rPr lang="en" sz="1550">
                <a:solidFill>
                  <a:schemeClr val="dk1"/>
                </a:solidFill>
                <a:latin typeface="Arial"/>
                <a:ea typeface="Arial"/>
                <a:cs typeface="Arial"/>
                <a:sym typeface="Arial"/>
              </a:rPr>
              <a:t>Nearly 40% of law enforcement agencies around the country did not submit any data to the new system in 2021, leaving a huge gap in national crime statistics. </a:t>
            </a:r>
            <a:endParaRPr sz="1550">
              <a:solidFill>
                <a:schemeClr val="dk1"/>
              </a:solidFill>
              <a:latin typeface="Arial"/>
              <a:ea typeface="Arial"/>
              <a:cs typeface="Arial"/>
              <a:sym typeface="Arial"/>
            </a:endParaRPr>
          </a:p>
        </p:txBody>
      </p:sp>
      <p:pic>
        <p:nvPicPr>
          <p:cNvPr id="336" name="Google Shape;336;p23"/>
          <p:cNvPicPr preferRelativeResize="0"/>
          <p:nvPr/>
        </p:nvPicPr>
        <p:blipFill rotWithShape="1">
          <a:blip r:embed="rId3">
            <a:alphaModFix/>
          </a:blip>
          <a:srcRect b="5838" l="0" r="0" t="32053"/>
          <a:stretch/>
        </p:blipFill>
        <p:spPr>
          <a:xfrm>
            <a:off x="2728450" y="3199175"/>
            <a:ext cx="3687048" cy="16665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1"/>
          <p:cNvSpPr txBox="1"/>
          <p:nvPr>
            <p:ph type="title"/>
          </p:nvPr>
        </p:nvSpPr>
        <p:spPr>
          <a:xfrm>
            <a:off x="5970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Reporting questions</a:t>
            </a:r>
            <a:endParaRPr/>
          </a:p>
        </p:txBody>
      </p:sp>
      <p:sp>
        <p:nvSpPr>
          <p:cNvPr id="607" name="Google Shape;607;p41"/>
          <p:cNvSpPr txBox="1"/>
          <p:nvPr/>
        </p:nvSpPr>
        <p:spPr>
          <a:xfrm>
            <a:off x="597025" y="1129725"/>
            <a:ext cx="7944900" cy="235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highlight>
                  <a:schemeClr val="accent3"/>
                </a:highlight>
                <a:latin typeface="Calibri"/>
                <a:ea typeface="Calibri"/>
                <a:cs typeface="Calibri"/>
                <a:sym typeface="Calibri"/>
              </a:rPr>
              <a:t>How much do we know about the FBI’s </a:t>
            </a:r>
            <a:r>
              <a:rPr b="1" lang="en">
                <a:solidFill>
                  <a:schemeClr val="accent1"/>
                </a:solidFill>
                <a:highlight>
                  <a:schemeClr val="accent3"/>
                </a:highlight>
                <a:latin typeface="Calibri"/>
                <a:ea typeface="Calibri"/>
                <a:cs typeface="Calibri"/>
                <a:sym typeface="Calibri"/>
              </a:rPr>
              <a:t>methodology</a:t>
            </a:r>
            <a:r>
              <a:rPr b="1" lang="en">
                <a:solidFill>
                  <a:schemeClr val="accent1"/>
                </a:solidFill>
                <a:highlight>
                  <a:schemeClr val="accent3"/>
                </a:highlight>
                <a:latin typeface="Calibri"/>
                <a:ea typeface="Calibri"/>
                <a:cs typeface="Calibri"/>
                <a:sym typeface="Calibri"/>
              </a:rPr>
              <a:t> in making estimations? Why is there so little public </a:t>
            </a:r>
            <a:r>
              <a:rPr b="1" lang="en">
                <a:solidFill>
                  <a:schemeClr val="accent1"/>
                </a:solidFill>
                <a:highlight>
                  <a:schemeClr val="accent3"/>
                </a:highlight>
                <a:latin typeface="Calibri"/>
                <a:ea typeface="Calibri"/>
                <a:cs typeface="Calibri"/>
                <a:sym typeface="Calibri"/>
              </a:rPr>
              <a:t>information</a:t>
            </a:r>
            <a:r>
              <a:rPr b="1" lang="en">
                <a:solidFill>
                  <a:schemeClr val="accent1"/>
                </a:solidFill>
                <a:highlight>
                  <a:schemeClr val="accent3"/>
                </a:highlight>
                <a:latin typeface="Calibri"/>
                <a:ea typeface="Calibri"/>
                <a:cs typeface="Calibri"/>
                <a:sym typeface="Calibri"/>
              </a:rPr>
              <a:t> about their estimation procedure? </a:t>
            </a:r>
            <a:endParaRPr b="1">
              <a:solidFill>
                <a:schemeClr val="accent1"/>
              </a:solidFill>
              <a:highlight>
                <a:schemeClr val="accent3"/>
              </a:highlight>
              <a:latin typeface="Calibri"/>
              <a:ea typeface="Calibri"/>
              <a:cs typeface="Calibri"/>
              <a:sym typeface="Calibri"/>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a:t>
            </a:r>
            <a:r>
              <a:rPr b="1" lang="en" sz="1200">
                <a:solidFill>
                  <a:schemeClr val="dk1"/>
                </a:solidFill>
              </a:rPr>
              <a:t>It's not super specific. So they say if an agency is missing, they will replace the data with a comparable agency, though they don't specify super clearly what a comparable agency means. And as far as I know, they also haven't released anything about their steps to verify that their estimation is correct. And from what we've seen in New York, the estimation is at least in some cases, very not correct.”</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Kaplan said. </a:t>
            </a:r>
            <a:endParaRPr b="1" sz="1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 Estimation</a:t>
            </a:r>
            <a:endParaRPr/>
          </a:p>
        </p:txBody>
      </p:sp>
      <p:sp>
        <p:nvSpPr>
          <p:cNvPr id="613" name="Google Shape;613;p42"/>
          <p:cNvSpPr txBox="1"/>
          <p:nvPr>
            <p:ph idx="1" type="body"/>
          </p:nvPr>
        </p:nvSpPr>
        <p:spPr>
          <a:xfrm>
            <a:off x="713250" y="1152475"/>
            <a:ext cx="7717500" cy="15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latin typeface="Arial"/>
                <a:ea typeface="Arial"/>
                <a:cs typeface="Arial"/>
                <a:sym typeface="Arial"/>
              </a:rPr>
              <a:t>FBI’s estimation seemed to be very inaccurate. Therefore, we tried to create our own estimations to see if there was a naive approach that was better than the FBI.</a:t>
            </a:r>
            <a:endParaRPr sz="1650">
              <a:solidFill>
                <a:schemeClr val="dk1"/>
              </a:solidFill>
              <a:latin typeface="Arial"/>
              <a:ea typeface="Arial"/>
              <a:cs typeface="Arial"/>
              <a:sym typeface="Arial"/>
            </a:endParaRPr>
          </a:p>
          <a:p>
            <a:pPr indent="0" lvl="0" marL="0" rtl="0" algn="l">
              <a:spcBef>
                <a:spcPts val="0"/>
              </a:spcBef>
              <a:spcAft>
                <a:spcPts val="0"/>
              </a:spcAft>
              <a:buNone/>
            </a:pPr>
            <a:r>
              <a:t/>
            </a:r>
            <a:endParaRPr sz="1650">
              <a:solidFill>
                <a:schemeClr val="dk1"/>
              </a:solidFill>
              <a:latin typeface="Arial"/>
              <a:ea typeface="Arial"/>
              <a:cs typeface="Arial"/>
              <a:sym typeface="Arial"/>
            </a:endParaRPr>
          </a:p>
          <a:p>
            <a:pPr indent="0" lvl="0" marL="0" rtl="0" algn="l">
              <a:spcBef>
                <a:spcPts val="0"/>
              </a:spcBef>
              <a:spcAft>
                <a:spcPts val="0"/>
              </a:spcAft>
              <a:buNone/>
            </a:pPr>
            <a:r>
              <a:rPr lang="en" sz="1650">
                <a:solidFill>
                  <a:schemeClr val="dk1"/>
                </a:solidFill>
                <a:latin typeface="Arial"/>
                <a:ea typeface="Arial"/>
                <a:cs typeface="Arial"/>
                <a:sym typeface="Arial"/>
              </a:rPr>
              <a:t>Method:</a:t>
            </a:r>
            <a:endParaRPr sz="1650">
              <a:solidFill>
                <a:schemeClr val="dk1"/>
              </a:solidFill>
              <a:latin typeface="Arial"/>
              <a:ea typeface="Arial"/>
              <a:cs typeface="Arial"/>
              <a:sym typeface="Arial"/>
            </a:endParaRPr>
          </a:p>
          <a:p>
            <a:pPr indent="-333375" lvl="0" marL="457200" rtl="0" algn="l">
              <a:spcBef>
                <a:spcPts val="0"/>
              </a:spcBef>
              <a:spcAft>
                <a:spcPts val="0"/>
              </a:spcAft>
              <a:buClr>
                <a:schemeClr val="dk1"/>
              </a:buClr>
              <a:buSzPts val="1650"/>
              <a:buFont typeface="Arial"/>
              <a:buChar char="-"/>
            </a:pPr>
            <a:r>
              <a:rPr lang="en" sz="1650">
                <a:solidFill>
                  <a:schemeClr val="dk1"/>
                </a:solidFill>
                <a:latin typeface="Arial"/>
                <a:ea typeface="Arial"/>
                <a:cs typeface="Arial"/>
                <a:sym typeface="Arial"/>
              </a:rPr>
              <a:t>Input crime data for New York State by county since 1990</a:t>
            </a:r>
            <a:endParaRPr sz="1650">
              <a:solidFill>
                <a:schemeClr val="dk1"/>
              </a:solidFill>
              <a:latin typeface="Arial"/>
              <a:ea typeface="Arial"/>
              <a:cs typeface="Arial"/>
              <a:sym typeface="Arial"/>
            </a:endParaRPr>
          </a:p>
          <a:p>
            <a:pPr indent="-333375" lvl="0" marL="457200" rtl="0" algn="l">
              <a:spcBef>
                <a:spcPts val="0"/>
              </a:spcBef>
              <a:spcAft>
                <a:spcPts val="0"/>
              </a:spcAft>
              <a:buClr>
                <a:schemeClr val="dk1"/>
              </a:buClr>
              <a:buSzPts val="1650"/>
              <a:buFont typeface="Arial"/>
              <a:buChar char="-"/>
            </a:pPr>
            <a:r>
              <a:rPr lang="en" sz="1650">
                <a:solidFill>
                  <a:schemeClr val="dk1"/>
                </a:solidFill>
                <a:latin typeface="Arial"/>
                <a:ea typeface="Arial"/>
                <a:cs typeface="Arial"/>
                <a:sym typeface="Arial"/>
              </a:rPr>
              <a:t>Fit an ARIMA model (auto.arima() in Python) on each county for each type of crime on data from 1990-2019</a:t>
            </a:r>
            <a:endParaRPr sz="1650">
              <a:solidFill>
                <a:schemeClr val="dk1"/>
              </a:solidFill>
              <a:latin typeface="Arial"/>
              <a:ea typeface="Arial"/>
              <a:cs typeface="Arial"/>
              <a:sym typeface="Arial"/>
            </a:endParaRPr>
          </a:p>
          <a:p>
            <a:pPr indent="-333375" lvl="0" marL="457200" rtl="0" algn="l">
              <a:spcBef>
                <a:spcPts val="0"/>
              </a:spcBef>
              <a:spcAft>
                <a:spcPts val="0"/>
              </a:spcAft>
              <a:buClr>
                <a:schemeClr val="dk1"/>
              </a:buClr>
              <a:buSzPts val="1650"/>
              <a:buFont typeface="Arial"/>
              <a:buChar char="-"/>
            </a:pPr>
            <a:r>
              <a:rPr lang="en" sz="1650">
                <a:solidFill>
                  <a:schemeClr val="dk1"/>
                </a:solidFill>
                <a:latin typeface="Arial"/>
                <a:ea typeface="Arial"/>
                <a:cs typeface="Arial"/>
                <a:sym typeface="Arial"/>
              </a:rPr>
              <a:t>Predict values for 2020 and 2021</a:t>
            </a:r>
            <a:endParaRPr sz="1650">
              <a:solidFill>
                <a:schemeClr val="dk1"/>
              </a:solidFill>
              <a:latin typeface="Arial"/>
              <a:ea typeface="Arial"/>
              <a:cs typeface="Arial"/>
              <a:sym typeface="Arial"/>
            </a:endParaRPr>
          </a:p>
          <a:p>
            <a:pPr indent="-333375" lvl="0" marL="457200" rtl="0" algn="l">
              <a:spcBef>
                <a:spcPts val="0"/>
              </a:spcBef>
              <a:spcAft>
                <a:spcPts val="0"/>
              </a:spcAft>
              <a:buClr>
                <a:schemeClr val="dk1"/>
              </a:buClr>
              <a:buSzPts val="1650"/>
              <a:buFont typeface="Arial"/>
              <a:buChar char="-"/>
            </a:pPr>
            <a:r>
              <a:rPr lang="en" sz="1650">
                <a:solidFill>
                  <a:schemeClr val="dk1"/>
                </a:solidFill>
                <a:latin typeface="Arial"/>
                <a:ea typeface="Arial"/>
                <a:cs typeface="Arial"/>
                <a:sym typeface="Arial"/>
              </a:rPr>
              <a:t>Sum predictions for 2021 across each county to estimate New York State total</a:t>
            </a:r>
            <a:endParaRPr sz="165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619" name="Google Shape;619;p43"/>
          <p:cNvSpPr txBox="1"/>
          <p:nvPr>
            <p:ph idx="1" type="body"/>
          </p:nvPr>
        </p:nvSpPr>
        <p:spPr>
          <a:xfrm>
            <a:off x="656475" y="3343075"/>
            <a:ext cx="77175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chemeClr val="dk1"/>
                </a:solidFill>
                <a:latin typeface="Arial"/>
                <a:ea typeface="Arial"/>
                <a:cs typeface="Arial"/>
                <a:sym typeface="Arial"/>
              </a:rPr>
              <a:t>It seems that our independent estimate seems to perform better than FBI’s estimate. Why?</a:t>
            </a:r>
            <a:endParaRPr sz="1450">
              <a:solidFill>
                <a:schemeClr val="dk1"/>
              </a:solidFill>
              <a:latin typeface="Arial"/>
              <a:ea typeface="Arial"/>
              <a:cs typeface="Arial"/>
              <a:sym typeface="Arial"/>
            </a:endParaRPr>
          </a:p>
        </p:txBody>
      </p:sp>
      <p:graphicFrame>
        <p:nvGraphicFramePr>
          <p:cNvPr id="620" name="Google Shape;620;p43"/>
          <p:cNvGraphicFramePr/>
          <p:nvPr/>
        </p:nvGraphicFramePr>
        <p:xfrm>
          <a:off x="656475" y="1049013"/>
          <a:ext cx="3000000" cy="3000000"/>
        </p:xfrm>
        <a:graphic>
          <a:graphicData uri="http://schemas.openxmlformats.org/drawingml/2006/table">
            <a:tbl>
              <a:tblPr>
                <a:noFill/>
                <a:tableStyleId>{3838CAE7-31DC-4D34-A4EA-AD6251E884B1}</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New York State Total</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FBI Estimate</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Independent Estimate</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Percent Difference - FBI</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Percent Difference - Independent</a:t>
                      </a:r>
                      <a:endParaRPr sz="1000">
                        <a:solidFill>
                          <a:schemeClr val="dk1"/>
                        </a:solidFill>
                        <a:latin typeface="Changa One"/>
                        <a:ea typeface="Changa One"/>
                        <a:cs typeface="Changa One"/>
                        <a:sym typeface="Changa One"/>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Violent Crime Total</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76229</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20202.815789</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93905.044274</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73.4972%</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23.1881%</a:t>
                      </a:r>
                      <a:endParaRPr sz="1000">
                        <a:solidFill>
                          <a:schemeClr val="dk1"/>
                        </a:solidFill>
                        <a:latin typeface="Changa One"/>
                        <a:ea typeface="Changa One"/>
                        <a:cs typeface="Changa One"/>
                        <a:sym typeface="Changa One"/>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Property Crime Total</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267128</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140832.311404</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350368.382144</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47.2791%</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31.1612%</a:t>
                      </a:r>
                      <a:endParaRPr sz="1000">
                        <a:solidFill>
                          <a:schemeClr val="dk1"/>
                        </a:solidFill>
                        <a:latin typeface="Changa One"/>
                        <a:ea typeface="Changa One"/>
                        <a:cs typeface="Changa One"/>
                        <a:sym typeface="Changa One"/>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Index Crime Total</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343357</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161035.127193</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472005.590169</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53.0998%</a:t>
                      </a:r>
                      <a:endParaRPr sz="1000">
                        <a:solidFill>
                          <a:schemeClr val="dk1"/>
                        </a:solidFill>
                        <a:latin typeface="Changa One"/>
                        <a:ea typeface="Changa One"/>
                        <a:cs typeface="Changa One"/>
                        <a:sym typeface="Changa One"/>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Changa One"/>
                          <a:ea typeface="Changa One"/>
                          <a:cs typeface="Changa One"/>
                          <a:sym typeface="Changa One"/>
                        </a:rPr>
                        <a:t>37.4679%</a:t>
                      </a:r>
                      <a:endParaRPr sz="1000">
                        <a:solidFill>
                          <a:schemeClr val="dk1"/>
                        </a:solidFill>
                        <a:latin typeface="Changa One"/>
                        <a:ea typeface="Changa One"/>
                        <a:cs typeface="Changa One"/>
                        <a:sym typeface="Changa One"/>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Reasons and Future Accuracy</a:t>
            </a:r>
            <a:endParaRPr/>
          </a:p>
        </p:txBody>
      </p:sp>
      <p:sp>
        <p:nvSpPr>
          <p:cNvPr id="626" name="Google Shape;626;p44"/>
          <p:cNvSpPr txBox="1"/>
          <p:nvPr>
            <p:ph idx="1" type="body"/>
          </p:nvPr>
        </p:nvSpPr>
        <p:spPr>
          <a:xfrm>
            <a:off x="494625" y="1130275"/>
            <a:ext cx="7717500" cy="3388200"/>
          </a:xfrm>
          <a:prstGeom prst="rect">
            <a:avLst/>
          </a:prstGeom>
        </p:spPr>
        <p:txBody>
          <a:bodyPr anchorCtr="0" anchor="t" bIns="91425" lIns="91425" spcFirstLastPara="1" rIns="91425" wrap="square" tIns="91425">
            <a:noAutofit/>
          </a:bodyPr>
          <a:lstStyle/>
          <a:p>
            <a:pPr indent="-327025" lvl="0" marL="457200" rtl="0" algn="l">
              <a:spcBef>
                <a:spcPts val="0"/>
              </a:spcBef>
              <a:spcAft>
                <a:spcPts val="0"/>
              </a:spcAft>
              <a:buClr>
                <a:schemeClr val="dk1"/>
              </a:buClr>
              <a:buSzPts val="1550"/>
              <a:buFont typeface="Arial"/>
              <a:buChar char="-"/>
            </a:pPr>
            <a:r>
              <a:rPr lang="en" sz="1550">
                <a:solidFill>
                  <a:schemeClr val="dk1"/>
                </a:solidFill>
                <a:latin typeface="Arial"/>
                <a:ea typeface="Arial"/>
                <a:cs typeface="Arial"/>
                <a:sym typeface="Arial"/>
              </a:rPr>
              <a:t>It is possible that FBI doesn’t use historical crime data</a:t>
            </a:r>
            <a:endParaRPr sz="1550">
              <a:solidFill>
                <a:schemeClr val="dk1"/>
              </a:solidFill>
              <a:latin typeface="Arial"/>
              <a:ea typeface="Arial"/>
              <a:cs typeface="Arial"/>
              <a:sym typeface="Arial"/>
            </a:endParaRPr>
          </a:p>
          <a:p>
            <a:pPr indent="-327025" lvl="0" marL="457200" rtl="0" algn="l">
              <a:spcBef>
                <a:spcPts val="0"/>
              </a:spcBef>
              <a:spcAft>
                <a:spcPts val="0"/>
              </a:spcAft>
              <a:buClr>
                <a:schemeClr val="dk1"/>
              </a:buClr>
              <a:buSzPts val="1550"/>
              <a:buFont typeface="Arial"/>
              <a:buChar char="-"/>
            </a:pPr>
            <a:r>
              <a:rPr lang="en" sz="1550">
                <a:solidFill>
                  <a:schemeClr val="dk1"/>
                </a:solidFill>
                <a:latin typeface="Arial"/>
                <a:ea typeface="Arial"/>
                <a:cs typeface="Arial"/>
                <a:sym typeface="Arial"/>
              </a:rPr>
              <a:t>COVID effect - unprecedented times in 2020 and 2021 led to greater uncertainty</a:t>
            </a:r>
            <a:endParaRPr sz="1550">
              <a:solidFill>
                <a:schemeClr val="dk1"/>
              </a:solidFill>
              <a:latin typeface="Arial"/>
              <a:ea typeface="Arial"/>
              <a:cs typeface="Arial"/>
              <a:sym typeface="Arial"/>
            </a:endParaRPr>
          </a:p>
          <a:p>
            <a:pPr indent="0" lvl="0" marL="0" rtl="0" algn="l">
              <a:spcBef>
                <a:spcPts val="0"/>
              </a:spcBef>
              <a:spcAft>
                <a:spcPts val="0"/>
              </a:spcAft>
              <a:buNone/>
            </a:pPr>
            <a:r>
              <a:t/>
            </a:r>
            <a:endParaRPr sz="1550">
              <a:solidFill>
                <a:schemeClr val="dk1"/>
              </a:solidFill>
              <a:latin typeface="Arial"/>
              <a:ea typeface="Arial"/>
              <a:cs typeface="Arial"/>
              <a:sym typeface="Arial"/>
            </a:endParaRPr>
          </a:p>
          <a:p>
            <a:pPr indent="0" lvl="0" marL="0" rtl="0" algn="l">
              <a:spcBef>
                <a:spcPts val="0"/>
              </a:spcBef>
              <a:spcAft>
                <a:spcPts val="0"/>
              </a:spcAft>
              <a:buNone/>
            </a:pPr>
            <a:r>
              <a:t/>
            </a:r>
            <a:endParaRPr sz="1550">
              <a:solidFill>
                <a:schemeClr val="dk1"/>
              </a:solidFill>
              <a:latin typeface="Arial"/>
              <a:ea typeface="Arial"/>
              <a:cs typeface="Arial"/>
              <a:sym typeface="Arial"/>
            </a:endParaRPr>
          </a:p>
          <a:p>
            <a:pPr indent="0" lvl="0" marL="0" rtl="0" algn="l">
              <a:spcBef>
                <a:spcPts val="0"/>
              </a:spcBef>
              <a:spcAft>
                <a:spcPts val="0"/>
              </a:spcAft>
              <a:buNone/>
            </a:pPr>
            <a:r>
              <a:rPr lang="en" sz="1550">
                <a:solidFill>
                  <a:schemeClr val="dk1"/>
                </a:solidFill>
                <a:latin typeface="Arial"/>
                <a:ea typeface="Arial"/>
                <a:cs typeface="Arial"/>
                <a:sym typeface="Arial"/>
              </a:rPr>
              <a:t>Future Steps:</a:t>
            </a:r>
            <a:endParaRPr sz="1550">
              <a:solidFill>
                <a:schemeClr val="dk1"/>
              </a:solidFill>
              <a:latin typeface="Arial"/>
              <a:ea typeface="Arial"/>
              <a:cs typeface="Arial"/>
              <a:sym typeface="Arial"/>
            </a:endParaRPr>
          </a:p>
          <a:p>
            <a:pPr indent="-327025" lvl="0" marL="457200" rtl="0" algn="l">
              <a:spcBef>
                <a:spcPts val="0"/>
              </a:spcBef>
              <a:spcAft>
                <a:spcPts val="0"/>
              </a:spcAft>
              <a:buClr>
                <a:schemeClr val="dk1"/>
              </a:buClr>
              <a:buSzPts val="1550"/>
              <a:buFont typeface="Arial"/>
              <a:buChar char="-"/>
            </a:pPr>
            <a:r>
              <a:rPr lang="en" sz="1550">
                <a:solidFill>
                  <a:schemeClr val="dk1"/>
                </a:solidFill>
                <a:latin typeface="Arial"/>
                <a:ea typeface="Arial"/>
                <a:cs typeface="Arial"/>
                <a:sym typeface="Arial"/>
              </a:rPr>
              <a:t>Incorporate other factors that play a role in crime</a:t>
            </a:r>
            <a:endParaRPr sz="1550">
              <a:solidFill>
                <a:schemeClr val="dk1"/>
              </a:solidFill>
              <a:latin typeface="Arial"/>
              <a:ea typeface="Arial"/>
              <a:cs typeface="Arial"/>
              <a:sym typeface="Arial"/>
            </a:endParaRPr>
          </a:p>
          <a:p>
            <a:pPr indent="457200" lvl="0" marL="0" rtl="0" algn="l">
              <a:spcBef>
                <a:spcPts val="0"/>
              </a:spcBef>
              <a:spcAft>
                <a:spcPts val="0"/>
              </a:spcAft>
              <a:buNone/>
            </a:pPr>
            <a:r>
              <a:rPr lang="en" sz="1550">
                <a:solidFill>
                  <a:schemeClr val="dk1"/>
                </a:solidFill>
                <a:latin typeface="Arial"/>
                <a:ea typeface="Arial"/>
                <a:cs typeface="Arial"/>
                <a:sym typeface="Arial"/>
              </a:rPr>
              <a:t>(i.e. population)</a:t>
            </a:r>
            <a:endParaRPr sz="1550">
              <a:solidFill>
                <a:schemeClr val="dk1"/>
              </a:solidFill>
              <a:latin typeface="Arial"/>
              <a:ea typeface="Arial"/>
              <a:cs typeface="Arial"/>
              <a:sym typeface="Arial"/>
            </a:endParaRPr>
          </a:p>
          <a:p>
            <a:pPr indent="-327025" lvl="0" marL="457200" rtl="0" algn="l">
              <a:spcBef>
                <a:spcPts val="0"/>
              </a:spcBef>
              <a:spcAft>
                <a:spcPts val="0"/>
              </a:spcAft>
              <a:buClr>
                <a:schemeClr val="dk1"/>
              </a:buClr>
              <a:buSzPts val="1550"/>
              <a:buFont typeface="Arial"/>
              <a:buChar char="-"/>
            </a:pPr>
            <a:r>
              <a:rPr lang="en" sz="1550">
                <a:solidFill>
                  <a:schemeClr val="dk1"/>
                </a:solidFill>
                <a:latin typeface="Arial"/>
                <a:ea typeface="Arial"/>
                <a:cs typeface="Arial"/>
                <a:sym typeface="Arial"/>
              </a:rPr>
              <a:t>Find out how to account for COVID as an effect for</a:t>
            </a:r>
            <a:endParaRPr sz="1550">
              <a:solidFill>
                <a:schemeClr val="dk1"/>
              </a:solidFill>
              <a:latin typeface="Arial"/>
              <a:ea typeface="Arial"/>
              <a:cs typeface="Arial"/>
              <a:sym typeface="Arial"/>
            </a:endParaRPr>
          </a:p>
          <a:p>
            <a:pPr indent="0" lvl="0" marL="0" rtl="0" algn="l">
              <a:spcBef>
                <a:spcPts val="0"/>
              </a:spcBef>
              <a:spcAft>
                <a:spcPts val="0"/>
              </a:spcAft>
              <a:buNone/>
            </a:pPr>
            <a:r>
              <a:rPr lang="en" sz="1550">
                <a:solidFill>
                  <a:schemeClr val="dk1"/>
                </a:solidFill>
                <a:latin typeface="Arial"/>
                <a:ea typeface="Arial"/>
                <a:cs typeface="Arial"/>
                <a:sym typeface="Arial"/>
              </a:rPr>
              <a:t>	2020 and 2021</a:t>
            </a:r>
            <a:endParaRPr sz="1550">
              <a:solidFill>
                <a:schemeClr val="dk1"/>
              </a:solidFill>
              <a:latin typeface="Arial"/>
              <a:ea typeface="Arial"/>
              <a:cs typeface="Arial"/>
              <a:sym typeface="Arial"/>
            </a:endParaRPr>
          </a:p>
          <a:p>
            <a:pPr indent="-327025" lvl="0" marL="457200" rtl="0" algn="l">
              <a:spcBef>
                <a:spcPts val="0"/>
              </a:spcBef>
              <a:spcAft>
                <a:spcPts val="0"/>
              </a:spcAft>
              <a:buClr>
                <a:schemeClr val="dk1"/>
              </a:buClr>
              <a:buSzPts val="1550"/>
              <a:buFont typeface="Arial"/>
              <a:buChar char="-"/>
            </a:pPr>
            <a:r>
              <a:rPr lang="en" sz="1550">
                <a:solidFill>
                  <a:schemeClr val="dk1"/>
                </a:solidFill>
                <a:latin typeface="Arial"/>
                <a:ea typeface="Arial"/>
                <a:cs typeface="Arial"/>
                <a:sym typeface="Arial"/>
              </a:rPr>
              <a:t>Go to FBI with these results and potentially question</a:t>
            </a:r>
            <a:endParaRPr sz="1550">
              <a:solidFill>
                <a:schemeClr val="dk1"/>
              </a:solidFill>
              <a:latin typeface="Arial"/>
              <a:ea typeface="Arial"/>
              <a:cs typeface="Arial"/>
              <a:sym typeface="Arial"/>
            </a:endParaRPr>
          </a:p>
          <a:p>
            <a:pPr indent="0" lvl="0" marL="457200" rtl="0" algn="l">
              <a:spcBef>
                <a:spcPts val="0"/>
              </a:spcBef>
              <a:spcAft>
                <a:spcPts val="0"/>
              </a:spcAft>
              <a:buNone/>
            </a:pPr>
            <a:r>
              <a:rPr lang="en" sz="1550">
                <a:solidFill>
                  <a:schemeClr val="dk1"/>
                </a:solidFill>
                <a:latin typeface="Arial"/>
                <a:ea typeface="Arial"/>
                <a:cs typeface="Arial"/>
                <a:sym typeface="Arial"/>
              </a:rPr>
              <a:t>their methodology</a:t>
            </a:r>
            <a:endParaRPr sz="1550">
              <a:solidFill>
                <a:schemeClr val="dk1"/>
              </a:solidFill>
              <a:latin typeface="Arial"/>
              <a:ea typeface="Arial"/>
              <a:cs typeface="Arial"/>
              <a:sym typeface="Arial"/>
            </a:endParaRPr>
          </a:p>
          <a:p>
            <a:pPr indent="0" lvl="0" marL="0" rtl="0" algn="l">
              <a:spcBef>
                <a:spcPts val="0"/>
              </a:spcBef>
              <a:spcAft>
                <a:spcPts val="0"/>
              </a:spcAft>
              <a:buNone/>
            </a:pPr>
            <a:r>
              <a:t/>
            </a:r>
            <a:endParaRPr sz="1550">
              <a:solidFill>
                <a:schemeClr val="dk1"/>
              </a:solidFill>
              <a:latin typeface="Arial"/>
              <a:ea typeface="Arial"/>
              <a:cs typeface="Arial"/>
              <a:sym typeface="Arial"/>
            </a:endParaRPr>
          </a:p>
        </p:txBody>
      </p:sp>
      <p:pic>
        <p:nvPicPr>
          <p:cNvPr id="627" name="Google Shape;627;p44"/>
          <p:cNvPicPr preferRelativeResize="0"/>
          <p:nvPr/>
        </p:nvPicPr>
        <p:blipFill>
          <a:blip r:embed="rId3">
            <a:alphaModFix/>
          </a:blip>
          <a:stretch>
            <a:fillRect/>
          </a:stretch>
        </p:blipFill>
        <p:spPr>
          <a:xfrm>
            <a:off x="6125575" y="1869425"/>
            <a:ext cx="2866025" cy="2289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5"/>
          <p:cNvSpPr txBox="1"/>
          <p:nvPr>
            <p:ph type="title"/>
          </p:nvPr>
        </p:nvSpPr>
        <p:spPr>
          <a:xfrm>
            <a:off x="486725" y="4356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Reporting plan</a:t>
            </a:r>
            <a:endParaRPr/>
          </a:p>
        </p:txBody>
      </p:sp>
      <p:sp>
        <p:nvSpPr>
          <p:cNvPr id="633" name="Google Shape;633;p45"/>
          <p:cNvSpPr txBox="1"/>
          <p:nvPr/>
        </p:nvSpPr>
        <p:spPr>
          <a:xfrm>
            <a:off x="486725" y="1275275"/>
            <a:ext cx="50598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b="1" lang="en" u="sng">
                <a:solidFill>
                  <a:schemeClr val="dk1"/>
                </a:solidFill>
                <a:latin typeface="Open Sans"/>
                <a:ea typeface="Open Sans"/>
                <a:cs typeface="Open Sans"/>
                <a:sym typeface="Open Sans"/>
              </a:rPr>
              <a:t>Story angle</a:t>
            </a:r>
            <a:endParaRPr b="1" u="sng">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u="sng">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After two years, new york state is still one of the biggest holes in the fbi crime data, misleading media and the public in understanding national crime trend.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b="1" lang="en" u="sng">
                <a:solidFill>
                  <a:schemeClr val="dk1"/>
                </a:solidFill>
                <a:latin typeface="Open Sans"/>
                <a:ea typeface="Open Sans"/>
                <a:cs typeface="Open Sans"/>
                <a:sym typeface="Open Sans"/>
              </a:rPr>
              <a:t>People Sources</a:t>
            </a:r>
            <a:endParaRPr b="1" u="sng">
              <a:solidFill>
                <a:schemeClr val="dk1"/>
              </a:solidFill>
              <a:latin typeface="Open Sans"/>
              <a:ea typeface="Open Sans"/>
              <a:cs typeface="Open Sans"/>
              <a:sym typeface="Open Sans"/>
            </a:endParaRPr>
          </a:p>
          <a:p>
            <a:pPr indent="0" lvl="0" marL="457200" rtl="0" algn="l">
              <a:spcBef>
                <a:spcPts val="0"/>
              </a:spcBef>
              <a:spcAft>
                <a:spcPts val="0"/>
              </a:spcAft>
              <a:buNone/>
            </a:pPr>
            <a:r>
              <a:rPr lang="en">
                <a:solidFill>
                  <a:schemeClr val="dk1"/>
                </a:solidFill>
                <a:latin typeface="Open Sans"/>
                <a:ea typeface="Open Sans"/>
                <a:cs typeface="Open Sans"/>
                <a:sym typeface="Open Sans"/>
              </a:rPr>
              <a:t>-state agency, New York State Division of Criminal Justice Service, Office of Criminal Justice Records</a:t>
            </a:r>
            <a:endParaRPr>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b="1" lang="en" u="sng">
                <a:solidFill>
                  <a:schemeClr val="dk1"/>
                </a:solidFill>
                <a:latin typeface="Open Sans"/>
                <a:ea typeface="Open Sans"/>
                <a:cs typeface="Open Sans"/>
                <a:sym typeface="Open Sans"/>
              </a:rPr>
              <a:t>Data Sources</a:t>
            </a:r>
            <a:endParaRPr b="1" u="sng">
              <a:solidFill>
                <a:schemeClr val="dk1"/>
              </a:solidFill>
              <a:latin typeface="Open Sans"/>
              <a:ea typeface="Open Sans"/>
              <a:cs typeface="Open Sans"/>
              <a:sym typeface="Open Sans"/>
            </a:endParaRPr>
          </a:p>
          <a:p>
            <a:pPr indent="0" lvl="0" marL="457200" rtl="0" algn="l">
              <a:spcBef>
                <a:spcPts val="0"/>
              </a:spcBef>
              <a:spcAft>
                <a:spcPts val="0"/>
              </a:spcAft>
              <a:buNone/>
            </a:pPr>
            <a:r>
              <a:rPr lang="en">
                <a:solidFill>
                  <a:schemeClr val="dk1"/>
                </a:solidFill>
                <a:latin typeface="Open Sans"/>
                <a:ea typeface="Open Sans"/>
                <a:cs typeface="Open Sans"/>
                <a:sym typeface="Open Sans"/>
              </a:rPr>
              <a:t>-including our own independent measure of New York City’s crime data compared to FBI’s estimation.</a:t>
            </a:r>
            <a:endParaRPr>
              <a:solidFill>
                <a:schemeClr val="dk1"/>
              </a:solidFill>
              <a:latin typeface="Open Sans"/>
              <a:ea typeface="Open Sans"/>
              <a:cs typeface="Open Sans"/>
              <a:sym typeface="Open Sans"/>
            </a:endParaRPr>
          </a:p>
        </p:txBody>
      </p:sp>
      <p:pic>
        <p:nvPicPr>
          <p:cNvPr id="634" name="Google Shape;634;p45"/>
          <p:cNvPicPr preferRelativeResize="0"/>
          <p:nvPr/>
        </p:nvPicPr>
        <p:blipFill>
          <a:blip r:embed="rId3">
            <a:alphaModFix/>
          </a:blip>
          <a:stretch>
            <a:fillRect/>
          </a:stretch>
        </p:blipFill>
        <p:spPr>
          <a:xfrm>
            <a:off x="5485925" y="1207300"/>
            <a:ext cx="3598851" cy="33864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Steps</a:t>
            </a:r>
            <a:endParaRPr/>
          </a:p>
          <a:p>
            <a:pPr indent="0" lvl="0" marL="0" rtl="0" algn="l">
              <a:spcBef>
                <a:spcPts val="0"/>
              </a:spcBef>
              <a:spcAft>
                <a:spcPts val="0"/>
              </a:spcAft>
              <a:buNone/>
            </a:pPr>
            <a:r>
              <a:t/>
            </a:r>
            <a:endParaRPr/>
          </a:p>
        </p:txBody>
      </p:sp>
      <p:sp>
        <p:nvSpPr>
          <p:cNvPr id="640" name="Google Shape;640;p46"/>
          <p:cNvSpPr txBox="1"/>
          <p:nvPr>
            <p:ph idx="1" type="body"/>
          </p:nvPr>
        </p:nvSpPr>
        <p:spPr>
          <a:xfrm>
            <a:off x="713250" y="1152475"/>
            <a:ext cx="7717500" cy="33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a:t>
            </a:r>
            <a:r>
              <a:rPr b="1" lang="en" sz="1400" u="sng"/>
              <a:t>website</a:t>
            </a:r>
            <a:r>
              <a:rPr lang="en" sz="1400"/>
              <a:t> that allows audiences, agencies, and journalists to read,understand, publish, and write data-driven content that are both </a:t>
            </a:r>
            <a:r>
              <a:rPr b="1" lang="en" sz="1400">
                <a:highlight>
                  <a:schemeClr val="accent3"/>
                </a:highlight>
              </a:rPr>
              <a:t>statistically accurate </a:t>
            </a:r>
            <a:r>
              <a:rPr lang="en" sz="1400"/>
              <a:t>and </a:t>
            </a:r>
            <a:r>
              <a:rPr b="1" lang="en" sz="1400">
                <a:highlight>
                  <a:schemeClr val="accent3"/>
                </a:highlight>
              </a:rPr>
              <a:t>journalistic meaningful.</a:t>
            </a:r>
            <a:endParaRPr sz="1400"/>
          </a:p>
          <a:p>
            <a:pPr indent="0" lvl="0" marL="0" rtl="0" algn="l">
              <a:spcBef>
                <a:spcPts val="0"/>
              </a:spcBef>
              <a:spcAft>
                <a:spcPts val="0"/>
              </a:spcAft>
              <a:buNone/>
            </a:pPr>
            <a:r>
              <a:t/>
            </a:r>
            <a:endParaRPr sz="1400"/>
          </a:p>
          <a:p>
            <a:pPr indent="-304800" lvl="0" marL="457200" rtl="0" algn="l">
              <a:spcBef>
                <a:spcPts val="0"/>
              </a:spcBef>
              <a:spcAft>
                <a:spcPts val="0"/>
              </a:spcAft>
              <a:buSzPts val="1200"/>
              <a:buChar char="●"/>
            </a:pPr>
            <a:r>
              <a:rPr lang="en"/>
              <a:t>There is a threshold for the general public to understand data in a journalistic way</a:t>
            </a:r>
            <a:endParaRPr/>
          </a:p>
          <a:p>
            <a:pPr indent="-317500" lvl="0" marL="457200" rtl="0" algn="l">
              <a:spcBef>
                <a:spcPts val="0"/>
              </a:spcBef>
              <a:spcAft>
                <a:spcPts val="0"/>
              </a:spcAft>
              <a:buSzPts val="1400"/>
              <a:buChar char="●"/>
            </a:pPr>
            <a:r>
              <a:rPr lang="en"/>
              <a:t>Journalist are easily to make misinterpretation or depict those data in a way that cater to their stories most while ignoring the statistical meaning of numbers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u="sng">
                <a:solidFill>
                  <a:schemeClr val="hlink"/>
                </a:solidFill>
                <a:hlinkClick r:id="rId3"/>
              </a:rPr>
              <a:t>“Eight ways the media will mess up reporting on 2021 crime data”</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There is a lack of information exchange between agencies across the various levels of the country.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t>We hope there could be a platform organized by a group of journalists and statisticians that aim for informing the public about the country’s crime data with simple and accurate interpretations, as well as allowing agencies to see how they are performing in the industry.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7"/>
          <p:cNvSpPr txBox="1"/>
          <p:nvPr>
            <p:ph idx="1" type="body"/>
          </p:nvPr>
        </p:nvSpPr>
        <p:spPr>
          <a:xfrm>
            <a:off x="713250" y="1152475"/>
            <a:ext cx="7717500" cy="33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646" name="Google Shape;646;p47"/>
          <p:cNvPicPr preferRelativeResize="0"/>
          <p:nvPr/>
        </p:nvPicPr>
        <p:blipFill>
          <a:blip r:embed="rId3">
            <a:alphaModFix/>
          </a:blip>
          <a:stretch>
            <a:fillRect/>
          </a:stretch>
        </p:blipFill>
        <p:spPr>
          <a:xfrm>
            <a:off x="1900125" y="1104463"/>
            <a:ext cx="5448300" cy="2601776"/>
          </a:xfrm>
          <a:prstGeom prst="rect">
            <a:avLst/>
          </a:prstGeom>
          <a:noFill/>
          <a:ln>
            <a:noFill/>
          </a:ln>
        </p:spPr>
      </p:pic>
      <p:sp>
        <p:nvSpPr>
          <p:cNvPr id="647" name="Google Shape;647;p47"/>
          <p:cNvSpPr txBox="1"/>
          <p:nvPr/>
        </p:nvSpPr>
        <p:spPr>
          <a:xfrm>
            <a:off x="119425" y="3747400"/>
            <a:ext cx="2314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Agency’s performance by comparing to </a:t>
            </a:r>
            <a:r>
              <a:rPr lang="en" sz="1200">
                <a:solidFill>
                  <a:schemeClr val="dk1"/>
                </a:solidFill>
                <a:latin typeface="Open Sans"/>
                <a:ea typeface="Open Sans"/>
                <a:cs typeface="Open Sans"/>
                <a:sym typeface="Open Sans"/>
              </a:rPr>
              <a:t>agencies</a:t>
            </a:r>
            <a:r>
              <a:rPr lang="en" sz="1200">
                <a:solidFill>
                  <a:schemeClr val="dk1"/>
                </a:solidFill>
                <a:latin typeface="Open Sans"/>
                <a:ea typeface="Open Sans"/>
                <a:cs typeface="Open Sans"/>
                <a:sym typeface="Open Sans"/>
              </a:rPr>
              <a:t> in other regions with similar demographics</a:t>
            </a:r>
            <a:endParaRPr sz="1200">
              <a:solidFill>
                <a:schemeClr val="dk1"/>
              </a:solidFill>
              <a:latin typeface="Open Sans"/>
              <a:ea typeface="Open Sans"/>
              <a:cs typeface="Open Sans"/>
              <a:sym typeface="Open Sans"/>
            </a:endParaRPr>
          </a:p>
        </p:txBody>
      </p:sp>
      <p:sp>
        <p:nvSpPr>
          <p:cNvPr id="648" name="Google Shape;648;p47"/>
          <p:cNvSpPr txBox="1"/>
          <p:nvPr/>
        </p:nvSpPr>
        <p:spPr>
          <a:xfrm>
            <a:off x="6829500" y="4034625"/>
            <a:ext cx="2314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Review</a:t>
            </a:r>
            <a:r>
              <a:rPr lang="en" sz="1200">
                <a:solidFill>
                  <a:schemeClr val="dk1"/>
                </a:solidFill>
                <a:latin typeface="Open Sans"/>
                <a:ea typeface="Open Sans"/>
                <a:cs typeface="Open Sans"/>
                <a:sym typeface="Open Sans"/>
              </a:rPr>
              <a:t> about current news articles that quote NIBRS data</a:t>
            </a:r>
            <a:endParaRPr sz="1200">
              <a:solidFill>
                <a:schemeClr val="dk1"/>
              </a:solidFill>
              <a:latin typeface="Open Sans"/>
              <a:ea typeface="Open Sans"/>
              <a:cs typeface="Open Sans"/>
              <a:sym typeface="Open Sans"/>
            </a:endParaRPr>
          </a:p>
        </p:txBody>
      </p:sp>
      <p:sp>
        <p:nvSpPr>
          <p:cNvPr id="649" name="Google Shape;649;p47"/>
          <p:cNvSpPr txBox="1"/>
          <p:nvPr/>
        </p:nvSpPr>
        <p:spPr>
          <a:xfrm>
            <a:off x="119425" y="216700"/>
            <a:ext cx="3003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Updated, consistent datasets, with systematic explanation of professional and technical terms and reviews given by experts</a:t>
            </a:r>
            <a:endParaRPr sz="1200">
              <a:solidFill>
                <a:schemeClr val="dk1"/>
              </a:solidFill>
              <a:latin typeface="Open Sans"/>
              <a:ea typeface="Open Sans"/>
              <a:cs typeface="Open Sans"/>
              <a:sym typeface="Open Sans"/>
            </a:endParaRPr>
          </a:p>
        </p:txBody>
      </p:sp>
      <p:sp>
        <p:nvSpPr>
          <p:cNvPr id="650" name="Google Shape;650;p47"/>
          <p:cNvSpPr txBox="1"/>
          <p:nvPr/>
        </p:nvSpPr>
        <p:spPr>
          <a:xfrm>
            <a:off x="5815700" y="324400"/>
            <a:ext cx="2314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Original</a:t>
            </a:r>
            <a:r>
              <a:rPr lang="en" sz="1200">
                <a:solidFill>
                  <a:schemeClr val="dk1"/>
                </a:solidFill>
                <a:latin typeface="Open Sans"/>
                <a:ea typeface="Open Sans"/>
                <a:cs typeface="Open Sans"/>
                <a:sym typeface="Open Sans"/>
              </a:rPr>
              <a:t> articles with </a:t>
            </a:r>
            <a:r>
              <a:rPr lang="en" sz="1200">
                <a:solidFill>
                  <a:schemeClr val="dk1"/>
                </a:solidFill>
                <a:latin typeface="Open Sans"/>
                <a:ea typeface="Open Sans"/>
                <a:cs typeface="Open Sans"/>
                <a:sym typeface="Open Sans"/>
              </a:rPr>
              <a:t>independent</a:t>
            </a:r>
            <a:r>
              <a:rPr lang="en" sz="1200">
                <a:solidFill>
                  <a:schemeClr val="dk1"/>
                </a:solidFill>
                <a:latin typeface="Open Sans"/>
                <a:ea typeface="Open Sans"/>
                <a:cs typeface="Open Sans"/>
                <a:sym typeface="Open Sans"/>
              </a:rPr>
              <a:t> estimations and exclusive interviews</a:t>
            </a:r>
            <a:endParaRPr sz="12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656" name="Google Shape;656;p48"/>
          <p:cNvSpPr txBox="1"/>
          <p:nvPr>
            <p:ph idx="1" type="body"/>
          </p:nvPr>
        </p:nvSpPr>
        <p:spPr>
          <a:xfrm>
            <a:off x="713250" y="1152475"/>
            <a:ext cx="7717500" cy="33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   </a:t>
            </a:r>
            <a:r>
              <a:rPr b="1" lang="en" sz="1400" u="sng">
                <a:solidFill>
                  <a:schemeClr val="dk1"/>
                </a:solidFill>
                <a:hlinkClick r:id="rId3">
                  <a:extLst>
                    <a:ext uri="{A12FA001-AC4F-418D-AE19-62706E023703}">
                      <ahyp:hlinkClr val="tx"/>
                    </a:ext>
                  </a:extLst>
                </a:hlinkClick>
              </a:rPr>
              <a:t>https://github.com/HiddenS1/Newsroom.git</a:t>
            </a:r>
            <a:endParaRPr b="1" sz="1400"/>
          </a:p>
          <a:p>
            <a:pPr indent="0" lvl="0" marL="0" rtl="0" algn="l">
              <a:spcBef>
                <a:spcPts val="0"/>
              </a:spcBef>
              <a:spcAft>
                <a:spcPts val="0"/>
              </a:spcAft>
              <a:buNone/>
            </a:pPr>
            <a:r>
              <a:t/>
            </a:r>
            <a:endParaRPr b="1" sz="1400"/>
          </a:p>
          <a:p>
            <a:pPr indent="-317500" lvl="0" marL="457200" rtl="0" algn="l">
              <a:spcBef>
                <a:spcPts val="0"/>
              </a:spcBef>
              <a:spcAft>
                <a:spcPts val="0"/>
              </a:spcAft>
              <a:buSzPts val="1400"/>
              <a:buChar char="●"/>
            </a:pPr>
            <a:r>
              <a:rPr b="1" lang="en" sz="1400"/>
              <a:t>Notebook</a:t>
            </a:r>
            <a:endParaRPr b="1" sz="1400"/>
          </a:p>
          <a:p>
            <a:pPr indent="0" lvl="0" marL="457200" rtl="0" algn="l">
              <a:spcBef>
                <a:spcPts val="0"/>
              </a:spcBef>
              <a:spcAft>
                <a:spcPts val="0"/>
              </a:spcAft>
              <a:buNone/>
            </a:pPr>
            <a:r>
              <a:rPr b="1" lang="en" sz="1400" u="sng">
                <a:solidFill>
                  <a:schemeClr val="hlink"/>
                </a:solidFill>
                <a:hlinkClick r:id="rId4"/>
              </a:rPr>
              <a:t>https://drive.google.com/drive/folders/1P78LIDRNcZdwICotEhAu0auMOa8u-vtA</a:t>
            </a:r>
            <a:endParaRPr b="1" sz="1400"/>
          </a:p>
          <a:p>
            <a:pPr indent="0" lvl="0" marL="457200" rtl="0" algn="l">
              <a:spcBef>
                <a:spcPts val="0"/>
              </a:spcBef>
              <a:spcAft>
                <a:spcPts val="0"/>
              </a:spcAft>
              <a:buNone/>
            </a:pPr>
            <a:r>
              <a:t/>
            </a:r>
            <a:endParaRPr b="1" sz="1400"/>
          </a:p>
          <a:p>
            <a:pPr indent="-317500" lvl="0" marL="457200" rtl="0" algn="l">
              <a:spcBef>
                <a:spcPts val="0"/>
              </a:spcBef>
              <a:spcAft>
                <a:spcPts val="0"/>
              </a:spcAft>
              <a:buSzPts val="1400"/>
              <a:buChar char="●"/>
            </a:pPr>
            <a:r>
              <a:rPr b="1" lang="en" sz="1400"/>
              <a:t>Independent Estimation</a:t>
            </a:r>
            <a:endParaRPr b="1" sz="1400"/>
          </a:p>
          <a:p>
            <a:pPr indent="0" lvl="0" marL="457200" rtl="0" algn="l">
              <a:spcBef>
                <a:spcPts val="0"/>
              </a:spcBef>
              <a:spcAft>
                <a:spcPts val="0"/>
              </a:spcAft>
              <a:buNone/>
            </a:pPr>
            <a:r>
              <a:rPr b="1" lang="en" sz="1400" u="sng">
                <a:solidFill>
                  <a:schemeClr val="hlink"/>
                </a:solidFill>
                <a:hlinkClick r:id="rId5"/>
              </a:rPr>
              <a:t>https://drive.google.com/drive/folders/1Bxb9o85UZltsEL098oZyH68DXnbWj2rc</a:t>
            </a:r>
            <a:endParaRPr b="1" sz="1400"/>
          </a:p>
          <a:p>
            <a:pPr indent="0" lvl="0" marL="0" rtl="0" algn="l">
              <a:spcBef>
                <a:spcPts val="0"/>
              </a:spcBef>
              <a:spcAft>
                <a:spcPts val="0"/>
              </a:spcAft>
              <a:buNone/>
            </a:pPr>
            <a:r>
              <a:t/>
            </a:r>
            <a:endParaRPr b="1" sz="1400"/>
          </a:p>
          <a:p>
            <a:pPr indent="-317500" lvl="0" marL="457200" rtl="0" algn="l">
              <a:spcBef>
                <a:spcPts val="0"/>
              </a:spcBef>
              <a:spcAft>
                <a:spcPts val="0"/>
              </a:spcAft>
              <a:buSzPts val="1400"/>
              <a:buChar char="●"/>
            </a:pPr>
            <a:r>
              <a:rPr b="1" lang="en" sz="1400"/>
              <a:t>Visualization</a:t>
            </a:r>
            <a:endParaRPr b="1" sz="1400"/>
          </a:p>
          <a:p>
            <a:pPr indent="0" lvl="0" marL="457200" rtl="0" algn="l">
              <a:spcBef>
                <a:spcPts val="0"/>
              </a:spcBef>
              <a:spcAft>
                <a:spcPts val="0"/>
              </a:spcAft>
              <a:buNone/>
            </a:pPr>
            <a:r>
              <a:rPr b="1" lang="en" sz="1400"/>
              <a:t> </a:t>
            </a:r>
            <a:r>
              <a:rPr b="1" lang="en" sz="1400" u="sng">
                <a:solidFill>
                  <a:schemeClr val="hlink"/>
                </a:solidFill>
                <a:hlinkClick r:id="rId6"/>
              </a:rPr>
              <a:t>https://drive.google.com/drive/folders/1DoiTZu369HrFhLyLMy31uG7Qexv3i-0O</a:t>
            </a:r>
            <a:endParaRPr b="1" sz="1400"/>
          </a:p>
          <a:p>
            <a:pPr indent="0" lvl="0" marL="457200" rtl="0" algn="l">
              <a:spcBef>
                <a:spcPts val="0"/>
              </a:spcBef>
              <a:spcAft>
                <a:spcPts val="0"/>
              </a:spcAft>
              <a:buNone/>
            </a:pPr>
            <a:r>
              <a:t/>
            </a:r>
            <a:endParaRPr b="1" sz="1400"/>
          </a:p>
          <a:p>
            <a:pPr indent="-317500" lvl="0" marL="457200" rtl="0" algn="l">
              <a:spcBef>
                <a:spcPts val="0"/>
              </a:spcBef>
              <a:spcAft>
                <a:spcPts val="0"/>
              </a:spcAft>
              <a:buSzPts val="1400"/>
              <a:buChar char="●"/>
            </a:pPr>
            <a:r>
              <a:rPr b="1" lang="en" sz="1400"/>
              <a:t>Interviews</a:t>
            </a:r>
            <a:endParaRPr b="1" sz="1400"/>
          </a:p>
          <a:p>
            <a:pPr indent="0" lvl="0" marL="457200" rtl="0" algn="l">
              <a:spcBef>
                <a:spcPts val="0"/>
              </a:spcBef>
              <a:spcAft>
                <a:spcPts val="0"/>
              </a:spcAft>
              <a:buNone/>
            </a:pPr>
            <a:r>
              <a:rPr b="1" lang="en" sz="1400" u="sng">
                <a:solidFill>
                  <a:schemeClr val="hlink"/>
                </a:solidFill>
                <a:hlinkClick r:id="rId7"/>
              </a:rPr>
              <a:t>https://drive.google.com/drive/folders/14OzgFWBdmZYPz_3SQlHucH7xSPfrcEuk</a:t>
            </a:r>
            <a:endParaRPr b="1" sz="1400"/>
          </a:p>
          <a:p>
            <a:pPr indent="0" lvl="0" marL="457200" rtl="0" algn="l">
              <a:spcBef>
                <a:spcPts val="0"/>
              </a:spcBef>
              <a:spcAft>
                <a:spcPts val="0"/>
              </a:spcAft>
              <a:buNone/>
            </a:pPr>
            <a:r>
              <a:t/>
            </a:r>
            <a:endParaRPr b="1" sz="1400"/>
          </a:p>
          <a:p>
            <a:pPr indent="0" lvl="0" marL="0" rtl="0" algn="l">
              <a:spcBef>
                <a:spcPts val="0"/>
              </a:spcBef>
              <a:spcAft>
                <a:spcPts val="0"/>
              </a:spcAft>
              <a:buNone/>
            </a:pPr>
            <a:r>
              <a:rPr b="1" lang="en" sz="1400"/>
              <a:t>      </a:t>
            </a:r>
            <a:endParaRPr b="1" sz="1400"/>
          </a:p>
          <a:p>
            <a:pPr indent="0" lvl="0" marL="0" rtl="0" algn="l">
              <a:spcBef>
                <a:spcPts val="0"/>
              </a:spcBef>
              <a:spcAft>
                <a:spcPts val="0"/>
              </a:spcAft>
              <a:buNone/>
            </a:pPr>
            <a:r>
              <a:t/>
            </a:r>
            <a:endParaRPr b="1" sz="1400"/>
          </a:p>
          <a:p>
            <a:pPr indent="0" lvl="0" marL="45720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NIBRS? </a:t>
            </a:r>
            <a:endParaRPr/>
          </a:p>
        </p:txBody>
      </p:sp>
      <p:sp>
        <p:nvSpPr>
          <p:cNvPr id="342" name="Google Shape;342;p24"/>
          <p:cNvSpPr txBox="1"/>
          <p:nvPr>
            <p:ph idx="1" type="body"/>
          </p:nvPr>
        </p:nvSpPr>
        <p:spPr>
          <a:xfrm>
            <a:off x="713250" y="1152475"/>
            <a:ext cx="7717500" cy="33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Arial"/>
                <a:ea typeface="Arial"/>
                <a:cs typeface="Arial"/>
                <a:sym typeface="Arial"/>
              </a:rPr>
              <a:t>Under the old Summary Reporting System, agencies reported crimes by types of offenses, and the FBI published annual reports on nationwide trends. </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sz="1400">
              <a:solidFill>
                <a:schemeClr val="dk1"/>
              </a:solidFill>
              <a:latin typeface="Arial"/>
              <a:ea typeface="Arial"/>
              <a:cs typeface="Arial"/>
              <a:sym typeface="Arial"/>
            </a:endParaRPr>
          </a:p>
          <a:p>
            <a:pPr indent="0" lvl="0" marL="0" rtl="0" algn="l">
              <a:spcBef>
                <a:spcPts val="0"/>
              </a:spcBef>
              <a:spcAft>
                <a:spcPts val="0"/>
              </a:spcAft>
              <a:buNone/>
            </a:pPr>
            <a:r>
              <a:rPr lang="en" sz="1400">
                <a:solidFill>
                  <a:schemeClr val="dk1"/>
                </a:solidFill>
                <a:latin typeface="Arial"/>
                <a:ea typeface="Arial"/>
                <a:cs typeface="Arial"/>
                <a:sym typeface="Arial"/>
              </a:rPr>
              <a:t>The old data collection system did not collect </a:t>
            </a:r>
            <a:endParaRPr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The crime’s time of day </a:t>
            </a:r>
            <a:endParaRPr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Age and race of victims </a:t>
            </a:r>
            <a:endParaRPr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Some crime types i.e. cyberstalking</a:t>
            </a:r>
            <a:endParaRPr sz="1400">
              <a:solidFill>
                <a:schemeClr val="dk1"/>
              </a:solidFill>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Less serious offenses in one incident  </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sz="1400">
              <a:solidFill>
                <a:schemeClr val="dk1"/>
              </a:solidFill>
              <a:latin typeface="Arial"/>
              <a:ea typeface="Arial"/>
              <a:cs typeface="Arial"/>
              <a:sym typeface="Arial"/>
            </a:endParaRPr>
          </a:p>
          <a:p>
            <a:pPr indent="0" lvl="0" marL="0" rtl="0" algn="l">
              <a:spcBef>
                <a:spcPts val="1200"/>
              </a:spcBef>
              <a:spcAft>
                <a:spcPts val="0"/>
              </a:spcAft>
              <a:buNone/>
            </a:pPr>
            <a:r>
              <a:rPr lang="en" sz="1400">
                <a:solidFill>
                  <a:schemeClr val="dk1"/>
                </a:solidFill>
                <a:latin typeface="Arial"/>
                <a:ea typeface="Arial"/>
                <a:cs typeface="Arial"/>
                <a:sym typeface="Arial"/>
              </a:rPr>
              <a:t>-</a:t>
            </a:r>
            <a:r>
              <a:rPr b="1" lang="en" sz="1400">
                <a:solidFill>
                  <a:schemeClr val="dk1"/>
                </a:solidFill>
                <a:latin typeface="Arial"/>
                <a:ea typeface="Arial"/>
                <a:cs typeface="Arial"/>
                <a:sym typeface="Arial"/>
              </a:rPr>
              <a:t>SRS</a:t>
            </a:r>
            <a:r>
              <a:rPr lang="en" sz="1400">
                <a:solidFill>
                  <a:schemeClr val="dk1"/>
                </a:solidFill>
                <a:latin typeface="Arial"/>
                <a:ea typeface="Arial"/>
                <a:cs typeface="Arial"/>
                <a:sym typeface="Arial"/>
              </a:rPr>
              <a:t>: counts limited data for 10 offenses and 20 additional crimes for which only arrests are reported</a:t>
            </a:r>
            <a:endParaRPr sz="1400">
              <a:solidFill>
                <a:schemeClr val="dk1"/>
              </a:solidFill>
              <a:latin typeface="Arial"/>
              <a:ea typeface="Arial"/>
              <a:cs typeface="Arial"/>
              <a:sym typeface="Arial"/>
            </a:endParaRPr>
          </a:p>
          <a:p>
            <a:pPr indent="0" lvl="0" marL="0" rtl="0" algn="l">
              <a:spcBef>
                <a:spcPts val="1200"/>
              </a:spcBef>
              <a:spcAft>
                <a:spcPts val="1200"/>
              </a:spcAft>
              <a:buNone/>
            </a:pPr>
            <a:r>
              <a:rPr lang="en" sz="1400">
                <a:solidFill>
                  <a:schemeClr val="dk1"/>
                </a:solidFill>
                <a:latin typeface="Arial"/>
                <a:ea typeface="Arial"/>
                <a:cs typeface="Arial"/>
                <a:sym typeface="Arial"/>
              </a:rPr>
              <a:t>-</a:t>
            </a:r>
            <a:r>
              <a:rPr b="1" lang="en" sz="1400">
                <a:solidFill>
                  <a:schemeClr val="dk1"/>
                </a:solidFill>
                <a:latin typeface="Arial"/>
                <a:ea typeface="Arial"/>
                <a:cs typeface="Arial"/>
                <a:sym typeface="Arial"/>
              </a:rPr>
              <a:t>NIBRS</a:t>
            </a:r>
            <a:r>
              <a:rPr lang="en" sz="1400">
                <a:solidFill>
                  <a:schemeClr val="dk1"/>
                </a:solidFill>
                <a:latin typeface="Arial"/>
                <a:ea typeface="Arial"/>
                <a:cs typeface="Arial"/>
                <a:sym typeface="Arial"/>
              </a:rPr>
              <a:t>: collects data for 52 offenses, plus 10 additional offenses for which only arrests are reported.</a:t>
            </a:r>
            <a:endParaRPr sz="14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5"/>
          <p:cNvSpPr txBox="1"/>
          <p:nvPr>
            <p:ph type="title"/>
          </p:nvPr>
        </p:nvSpPr>
        <p:spPr>
          <a:xfrm>
            <a:off x="713225" y="445025"/>
            <a:ext cx="36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a:t>
            </a:r>
            <a:endParaRPr/>
          </a:p>
        </p:txBody>
      </p:sp>
      <p:grpSp>
        <p:nvGrpSpPr>
          <p:cNvPr id="348" name="Google Shape;348;p25"/>
          <p:cNvGrpSpPr/>
          <p:nvPr/>
        </p:nvGrpSpPr>
        <p:grpSpPr>
          <a:xfrm>
            <a:off x="4966775" y="0"/>
            <a:ext cx="1616700" cy="2048100"/>
            <a:chOff x="4761025" y="0"/>
            <a:chExt cx="1616700" cy="2048100"/>
          </a:xfrm>
        </p:grpSpPr>
        <p:sp>
          <p:nvSpPr>
            <p:cNvPr id="349" name="Google Shape;349;p25"/>
            <p:cNvSpPr/>
            <p:nvPr/>
          </p:nvSpPr>
          <p:spPr>
            <a:xfrm>
              <a:off x="4761025" y="0"/>
              <a:ext cx="1616700" cy="204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25"/>
            <p:cNvGrpSpPr/>
            <p:nvPr/>
          </p:nvGrpSpPr>
          <p:grpSpPr>
            <a:xfrm>
              <a:off x="4925500" y="186311"/>
              <a:ext cx="1287743" cy="1675476"/>
              <a:chOff x="1625825" y="1935761"/>
              <a:chExt cx="1287743" cy="1675476"/>
            </a:xfrm>
          </p:grpSpPr>
          <p:sp>
            <p:nvSpPr>
              <p:cNvPr id="351" name="Google Shape;351;p25"/>
              <p:cNvSpPr/>
              <p:nvPr/>
            </p:nvSpPr>
            <p:spPr>
              <a:xfrm>
                <a:off x="1654900" y="2350873"/>
                <a:ext cx="1242896" cy="381133"/>
              </a:xfrm>
              <a:custGeom>
                <a:rect b="b" l="l" r="r" t="t"/>
                <a:pathLst>
                  <a:path extrusionOk="0" h="8167" w="26633">
                    <a:moveTo>
                      <a:pt x="13221" y="1"/>
                    </a:moveTo>
                    <a:cubicBezTo>
                      <a:pt x="13185" y="1"/>
                      <a:pt x="13148" y="1"/>
                      <a:pt x="13112" y="1"/>
                    </a:cubicBezTo>
                    <a:lnTo>
                      <a:pt x="13094" y="1"/>
                    </a:lnTo>
                    <a:cubicBezTo>
                      <a:pt x="7170" y="1"/>
                      <a:pt x="2171" y="2883"/>
                      <a:pt x="72" y="7491"/>
                    </a:cubicBezTo>
                    <a:cubicBezTo>
                      <a:pt x="0" y="7669"/>
                      <a:pt x="72" y="7882"/>
                      <a:pt x="250" y="7953"/>
                    </a:cubicBezTo>
                    <a:cubicBezTo>
                      <a:pt x="297" y="7977"/>
                      <a:pt x="347" y="7988"/>
                      <a:pt x="397" y="7988"/>
                    </a:cubicBezTo>
                    <a:cubicBezTo>
                      <a:pt x="533" y="7988"/>
                      <a:pt x="665" y="7906"/>
                      <a:pt x="730" y="7775"/>
                    </a:cubicBezTo>
                    <a:cubicBezTo>
                      <a:pt x="2705" y="3435"/>
                      <a:pt x="7455" y="730"/>
                      <a:pt x="13094" y="713"/>
                    </a:cubicBezTo>
                    <a:lnTo>
                      <a:pt x="13112" y="713"/>
                    </a:lnTo>
                    <a:cubicBezTo>
                      <a:pt x="18858" y="713"/>
                      <a:pt x="23875" y="3559"/>
                      <a:pt x="25903" y="7953"/>
                    </a:cubicBezTo>
                    <a:cubicBezTo>
                      <a:pt x="25957" y="8078"/>
                      <a:pt x="26081" y="8167"/>
                      <a:pt x="26224" y="8167"/>
                    </a:cubicBezTo>
                    <a:cubicBezTo>
                      <a:pt x="26277" y="8167"/>
                      <a:pt x="26330" y="8149"/>
                      <a:pt x="26366" y="8131"/>
                    </a:cubicBezTo>
                    <a:cubicBezTo>
                      <a:pt x="26544" y="8042"/>
                      <a:pt x="26633" y="7829"/>
                      <a:pt x="26544" y="7651"/>
                    </a:cubicBezTo>
                    <a:cubicBezTo>
                      <a:pt x="25441" y="5249"/>
                      <a:pt x="23519" y="3275"/>
                      <a:pt x="21011" y="1922"/>
                    </a:cubicBezTo>
                    <a:cubicBezTo>
                      <a:pt x="18606" y="658"/>
                      <a:pt x="15941" y="1"/>
                      <a:pt x="132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1687288" y="2277838"/>
                <a:ext cx="1168601" cy="289198"/>
              </a:xfrm>
              <a:custGeom>
                <a:rect b="b" l="l" r="r" t="t"/>
                <a:pathLst>
                  <a:path extrusionOk="0" h="6197" w="25041">
                    <a:moveTo>
                      <a:pt x="12334" y="0"/>
                    </a:moveTo>
                    <a:cubicBezTo>
                      <a:pt x="9997" y="0"/>
                      <a:pt x="7679" y="445"/>
                      <a:pt x="5515" y="1335"/>
                    </a:cubicBezTo>
                    <a:cubicBezTo>
                      <a:pt x="3345" y="2224"/>
                      <a:pt x="1459" y="3719"/>
                      <a:pt x="107" y="5640"/>
                    </a:cubicBezTo>
                    <a:cubicBezTo>
                      <a:pt x="0" y="5800"/>
                      <a:pt x="36" y="6014"/>
                      <a:pt x="196" y="6120"/>
                    </a:cubicBezTo>
                    <a:cubicBezTo>
                      <a:pt x="249" y="6174"/>
                      <a:pt x="321" y="6192"/>
                      <a:pt x="409" y="6192"/>
                    </a:cubicBezTo>
                    <a:cubicBezTo>
                      <a:pt x="516" y="6192"/>
                      <a:pt x="623" y="6138"/>
                      <a:pt x="694" y="6049"/>
                    </a:cubicBezTo>
                    <a:cubicBezTo>
                      <a:pt x="3096" y="2598"/>
                      <a:pt x="7294" y="712"/>
                      <a:pt x="12471" y="712"/>
                    </a:cubicBezTo>
                    <a:cubicBezTo>
                      <a:pt x="17666" y="712"/>
                      <a:pt x="21847" y="2598"/>
                      <a:pt x="24266" y="6049"/>
                    </a:cubicBezTo>
                    <a:cubicBezTo>
                      <a:pt x="24341" y="6154"/>
                      <a:pt x="24441" y="6197"/>
                      <a:pt x="24539" y="6197"/>
                    </a:cubicBezTo>
                    <a:cubicBezTo>
                      <a:pt x="24793" y="6197"/>
                      <a:pt x="25041" y="5909"/>
                      <a:pt x="24836" y="5640"/>
                    </a:cubicBezTo>
                    <a:cubicBezTo>
                      <a:pt x="23484" y="3719"/>
                      <a:pt x="21598" y="2224"/>
                      <a:pt x="19445" y="1335"/>
                    </a:cubicBezTo>
                    <a:cubicBezTo>
                      <a:pt x="17264" y="445"/>
                      <a:pt x="14946" y="0"/>
                      <a:pt x="12609" y="0"/>
                    </a:cubicBezTo>
                    <a:cubicBezTo>
                      <a:pt x="12563" y="0"/>
                      <a:pt x="12517" y="0"/>
                      <a:pt x="12471" y="1"/>
                    </a:cubicBezTo>
                    <a:cubicBezTo>
                      <a:pt x="12426" y="0"/>
                      <a:pt x="12380" y="0"/>
                      <a:pt x="1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1717156" y="2204756"/>
                <a:ext cx="1105086" cy="250791"/>
              </a:xfrm>
              <a:custGeom>
                <a:rect b="b" l="l" r="r" t="t"/>
                <a:pathLst>
                  <a:path extrusionOk="0" h="5374" w="23680">
                    <a:moveTo>
                      <a:pt x="11849" y="1"/>
                    </a:moveTo>
                    <a:cubicBezTo>
                      <a:pt x="6903" y="1"/>
                      <a:pt x="2723" y="1691"/>
                      <a:pt x="125" y="4787"/>
                    </a:cubicBezTo>
                    <a:cubicBezTo>
                      <a:pt x="1" y="4947"/>
                      <a:pt x="19" y="5160"/>
                      <a:pt x="161" y="5285"/>
                    </a:cubicBezTo>
                    <a:cubicBezTo>
                      <a:pt x="232" y="5338"/>
                      <a:pt x="303" y="5374"/>
                      <a:pt x="392" y="5374"/>
                    </a:cubicBezTo>
                    <a:cubicBezTo>
                      <a:pt x="481" y="5374"/>
                      <a:pt x="588" y="5320"/>
                      <a:pt x="659" y="5249"/>
                    </a:cubicBezTo>
                    <a:cubicBezTo>
                      <a:pt x="3132" y="2314"/>
                      <a:pt x="7099" y="695"/>
                      <a:pt x="11831" y="695"/>
                    </a:cubicBezTo>
                    <a:cubicBezTo>
                      <a:pt x="16581" y="695"/>
                      <a:pt x="20549" y="2314"/>
                      <a:pt x="23022" y="5249"/>
                    </a:cubicBezTo>
                    <a:cubicBezTo>
                      <a:pt x="23093" y="5320"/>
                      <a:pt x="23182" y="5374"/>
                      <a:pt x="23288" y="5374"/>
                    </a:cubicBezTo>
                    <a:cubicBezTo>
                      <a:pt x="23377" y="5374"/>
                      <a:pt x="23449" y="5338"/>
                      <a:pt x="23520" y="5285"/>
                    </a:cubicBezTo>
                    <a:cubicBezTo>
                      <a:pt x="23662" y="5160"/>
                      <a:pt x="23680" y="4947"/>
                      <a:pt x="23555" y="4787"/>
                    </a:cubicBezTo>
                    <a:cubicBezTo>
                      <a:pt x="20958" y="1709"/>
                      <a:pt x="16795" y="1"/>
                      <a:pt x="118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1750384" y="2135033"/>
                <a:ext cx="1038679" cy="215091"/>
              </a:xfrm>
              <a:custGeom>
                <a:rect b="b" l="l" r="r" t="t"/>
                <a:pathLst>
                  <a:path extrusionOk="0" h="4609" w="22257">
                    <a:moveTo>
                      <a:pt x="11137" y="1"/>
                    </a:moveTo>
                    <a:cubicBezTo>
                      <a:pt x="6654" y="1"/>
                      <a:pt x="2758" y="1406"/>
                      <a:pt x="143" y="4003"/>
                    </a:cubicBezTo>
                    <a:cubicBezTo>
                      <a:pt x="0" y="4128"/>
                      <a:pt x="0" y="4359"/>
                      <a:pt x="143" y="4502"/>
                    </a:cubicBezTo>
                    <a:cubicBezTo>
                      <a:pt x="196" y="4555"/>
                      <a:pt x="285" y="4591"/>
                      <a:pt x="392" y="4608"/>
                    </a:cubicBezTo>
                    <a:cubicBezTo>
                      <a:pt x="481" y="4608"/>
                      <a:pt x="570" y="4555"/>
                      <a:pt x="641" y="4502"/>
                    </a:cubicBezTo>
                    <a:cubicBezTo>
                      <a:pt x="3114" y="2046"/>
                      <a:pt x="6850" y="694"/>
                      <a:pt x="11119" y="694"/>
                    </a:cubicBezTo>
                    <a:cubicBezTo>
                      <a:pt x="15407" y="694"/>
                      <a:pt x="19125" y="2046"/>
                      <a:pt x="21616" y="4502"/>
                    </a:cubicBezTo>
                    <a:cubicBezTo>
                      <a:pt x="21687" y="4573"/>
                      <a:pt x="21780" y="4608"/>
                      <a:pt x="21871" y="4608"/>
                    </a:cubicBezTo>
                    <a:cubicBezTo>
                      <a:pt x="21963" y="4608"/>
                      <a:pt x="22052" y="4573"/>
                      <a:pt x="22114" y="4502"/>
                    </a:cubicBezTo>
                    <a:cubicBezTo>
                      <a:pt x="22256" y="4359"/>
                      <a:pt x="22256" y="4128"/>
                      <a:pt x="22114" y="4003"/>
                    </a:cubicBezTo>
                    <a:cubicBezTo>
                      <a:pt x="19499" y="1424"/>
                      <a:pt x="15603" y="1"/>
                      <a:pt x="1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1811006" y="2068625"/>
                <a:ext cx="917436" cy="159463"/>
              </a:xfrm>
              <a:custGeom>
                <a:rect b="b" l="l" r="r" t="t"/>
                <a:pathLst>
                  <a:path extrusionOk="0" h="3417" w="19659">
                    <a:moveTo>
                      <a:pt x="9820" y="0"/>
                    </a:moveTo>
                    <a:cubicBezTo>
                      <a:pt x="6102" y="0"/>
                      <a:pt x="2811" y="961"/>
                      <a:pt x="285" y="2776"/>
                    </a:cubicBezTo>
                    <a:cubicBezTo>
                      <a:pt x="0" y="2971"/>
                      <a:pt x="142" y="3416"/>
                      <a:pt x="498" y="3416"/>
                    </a:cubicBezTo>
                    <a:cubicBezTo>
                      <a:pt x="569" y="3416"/>
                      <a:pt x="641" y="3398"/>
                      <a:pt x="694" y="3345"/>
                    </a:cubicBezTo>
                    <a:cubicBezTo>
                      <a:pt x="3113" y="1619"/>
                      <a:pt x="6262" y="712"/>
                      <a:pt x="9820" y="712"/>
                    </a:cubicBezTo>
                    <a:cubicBezTo>
                      <a:pt x="13378" y="712"/>
                      <a:pt x="16545" y="1619"/>
                      <a:pt x="18965" y="3345"/>
                    </a:cubicBezTo>
                    <a:cubicBezTo>
                      <a:pt x="19018" y="3398"/>
                      <a:pt x="19089" y="3416"/>
                      <a:pt x="19160" y="3416"/>
                    </a:cubicBezTo>
                    <a:cubicBezTo>
                      <a:pt x="19516" y="3416"/>
                      <a:pt x="19658" y="2971"/>
                      <a:pt x="19374" y="2776"/>
                    </a:cubicBezTo>
                    <a:cubicBezTo>
                      <a:pt x="16848" y="961"/>
                      <a:pt x="13539" y="0"/>
                      <a:pt x="9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1683648" y="3111937"/>
                <a:ext cx="1154367" cy="289292"/>
              </a:xfrm>
              <a:custGeom>
                <a:rect b="b" l="l" r="r" t="t"/>
                <a:pathLst>
                  <a:path extrusionOk="0" h="6199" w="24736">
                    <a:moveTo>
                      <a:pt x="490" y="1"/>
                    </a:moveTo>
                    <a:cubicBezTo>
                      <a:pt x="239" y="1"/>
                      <a:pt x="0" y="297"/>
                      <a:pt x="203" y="576"/>
                    </a:cubicBezTo>
                    <a:cubicBezTo>
                      <a:pt x="1555" y="2480"/>
                      <a:pt x="3441" y="3974"/>
                      <a:pt x="5611" y="4864"/>
                    </a:cubicBezTo>
                    <a:cubicBezTo>
                      <a:pt x="7775" y="5753"/>
                      <a:pt x="10092" y="6198"/>
                      <a:pt x="12430" y="6198"/>
                    </a:cubicBezTo>
                    <a:cubicBezTo>
                      <a:pt x="12475" y="6198"/>
                      <a:pt x="12521" y="6198"/>
                      <a:pt x="12567" y="6198"/>
                    </a:cubicBezTo>
                    <a:cubicBezTo>
                      <a:pt x="17940" y="6198"/>
                      <a:pt x="22103" y="4294"/>
                      <a:pt x="24629" y="718"/>
                    </a:cubicBezTo>
                    <a:cubicBezTo>
                      <a:pt x="24736" y="558"/>
                      <a:pt x="24700" y="327"/>
                      <a:pt x="24540" y="220"/>
                    </a:cubicBezTo>
                    <a:cubicBezTo>
                      <a:pt x="24480" y="173"/>
                      <a:pt x="24411" y="152"/>
                      <a:pt x="24343" y="152"/>
                    </a:cubicBezTo>
                    <a:cubicBezTo>
                      <a:pt x="24231" y="152"/>
                      <a:pt x="24119" y="210"/>
                      <a:pt x="24042" y="309"/>
                    </a:cubicBezTo>
                    <a:cubicBezTo>
                      <a:pt x="21658" y="3689"/>
                      <a:pt x="17691" y="5486"/>
                      <a:pt x="12567" y="5486"/>
                    </a:cubicBezTo>
                    <a:cubicBezTo>
                      <a:pt x="7372" y="5486"/>
                      <a:pt x="3192" y="3601"/>
                      <a:pt x="772" y="167"/>
                    </a:cubicBezTo>
                    <a:cubicBezTo>
                      <a:pt x="695" y="49"/>
                      <a:pt x="592"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1710715" y="3222260"/>
                <a:ext cx="1118807" cy="252845"/>
              </a:xfrm>
              <a:custGeom>
                <a:rect b="b" l="l" r="r" t="t"/>
                <a:pathLst>
                  <a:path extrusionOk="0" h="5418" w="23974">
                    <a:moveTo>
                      <a:pt x="524" y="1"/>
                    </a:moveTo>
                    <a:cubicBezTo>
                      <a:pt x="252" y="1"/>
                      <a:pt x="0" y="351"/>
                      <a:pt x="263" y="614"/>
                    </a:cubicBezTo>
                    <a:cubicBezTo>
                      <a:pt x="2878" y="3709"/>
                      <a:pt x="7041" y="5417"/>
                      <a:pt x="11987" y="5417"/>
                    </a:cubicBezTo>
                    <a:cubicBezTo>
                      <a:pt x="16933" y="5417"/>
                      <a:pt x="21096" y="3709"/>
                      <a:pt x="23711" y="614"/>
                    </a:cubicBezTo>
                    <a:cubicBezTo>
                      <a:pt x="23974" y="351"/>
                      <a:pt x="23712" y="1"/>
                      <a:pt x="23443" y="1"/>
                    </a:cubicBezTo>
                    <a:cubicBezTo>
                      <a:pt x="23348" y="1"/>
                      <a:pt x="23252" y="44"/>
                      <a:pt x="23177" y="151"/>
                    </a:cubicBezTo>
                    <a:cubicBezTo>
                      <a:pt x="20704" y="3087"/>
                      <a:pt x="16719" y="4706"/>
                      <a:pt x="11987" y="4706"/>
                    </a:cubicBezTo>
                    <a:cubicBezTo>
                      <a:pt x="7255" y="4706"/>
                      <a:pt x="3270" y="3087"/>
                      <a:pt x="797" y="151"/>
                    </a:cubicBezTo>
                    <a:cubicBezTo>
                      <a:pt x="718" y="44"/>
                      <a:pt x="620" y="1"/>
                      <a:pt x="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1744970" y="3329457"/>
                <a:ext cx="1050345" cy="215371"/>
              </a:xfrm>
              <a:custGeom>
                <a:rect b="b" l="l" r="r" t="t"/>
                <a:pathLst>
                  <a:path extrusionOk="0" h="4615" w="22507">
                    <a:moveTo>
                      <a:pt x="505" y="1"/>
                    </a:moveTo>
                    <a:cubicBezTo>
                      <a:pt x="231" y="1"/>
                      <a:pt x="0" y="353"/>
                      <a:pt x="259" y="612"/>
                    </a:cubicBezTo>
                    <a:cubicBezTo>
                      <a:pt x="2874" y="3191"/>
                      <a:pt x="6770" y="4615"/>
                      <a:pt x="11253" y="4615"/>
                    </a:cubicBezTo>
                    <a:cubicBezTo>
                      <a:pt x="15719" y="4615"/>
                      <a:pt x="19632" y="3191"/>
                      <a:pt x="22248" y="612"/>
                    </a:cubicBezTo>
                    <a:cubicBezTo>
                      <a:pt x="22506" y="353"/>
                      <a:pt x="22276" y="1"/>
                      <a:pt x="22001" y="1"/>
                    </a:cubicBezTo>
                    <a:cubicBezTo>
                      <a:pt x="21917" y="1"/>
                      <a:pt x="21829" y="34"/>
                      <a:pt x="21750" y="114"/>
                    </a:cubicBezTo>
                    <a:cubicBezTo>
                      <a:pt x="19259" y="2551"/>
                      <a:pt x="15541" y="3903"/>
                      <a:pt x="11253" y="3903"/>
                    </a:cubicBezTo>
                    <a:cubicBezTo>
                      <a:pt x="6966" y="3903"/>
                      <a:pt x="3247" y="2551"/>
                      <a:pt x="757" y="114"/>
                    </a:cubicBezTo>
                    <a:cubicBezTo>
                      <a:pt x="677" y="34"/>
                      <a:pt x="589" y="1"/>
                      <a:pt x="5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1810026" y="3451074"/>
                <a:ext cx="920050" cy="160163"/>
              </a:xfrm>
              <a:custGeom>
                <a:rect b="b" l="l" r="r" t="t"/>
                <a:pathLst>
                  <a:path extrusionOk="0" h="3432" w="19715">
                    <a:moveTo>
                      <a:pt x="522" y="0"/>
                    </a:moveTo>
                    <a:cubicBezTo>
                      <a:pt x="218" y="0"/>
                      <a:pt x="0" y="421"/>
                      <a:pt x="306" y="639"/>
                    </a:cubicBezTo>
                    <a:cubicBezTo>
                      <a:pt x="2850" y="2471"/>
                      <a:pt x="6141" y="3432"/>
                      <a:pt x="9859" y="3432"/>
                    </a:cubicBezTo>
                    <a:cubicBezTo>
                      <a:pt x="13577" y="3432"/>
                      <a:pt x="16869" y="2471"/>
                      <a:pt x="19395" y="639"/>
                    </a:cubicBezTo>
                    <a:cubicBezTo>
                      <a:pt x="19715" y="421"/>
                      <a:pt x="19500" y="0"/>
                      <a:pt x="19196" y="0"/>
                    </a:cubicBezTo>
                    <a:cubicBezTo>
                      <a:pt x="19129" y="0"/>
                      <a:pt x="19057" y="21"/>
                      <a:pt x="18986" y="70"/>
                    </a:cubicBezTo>
                    <a:cubicBezTo>
                      <a:pt x="16584" y="1795"/>
                      <a:pt x="13435" y="2720"/>
                      <a:pt x="9859" y="2720"/>
                    </a:cubicBezTo>
                    <a:cubicBezTo>
                      <a:pt x="6301" y="2720"/>
                      <a:pt x="3134" y="1795"/>
                      <a:pt x="733" y="70"/>
                    </a:cubicBezTo>
                    <a:cubicBezTo>
                      <a:pt x="661" y="21"/>
                      <a:pt x="589" y="0"/>
                      <a:pt x="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1889876" y="2006369"/>
                <a:ext cx="758860" cy="111255"/>
              </a:xfrm>
              <a:custGeom>
                <a:rect b="b" l="l" r="r" t="t"/>
                <a:pathLst>
                  <a:path extrusionOk="0" h="2384" w="16261">
                    <a:moveTo>
                      <a:pt x="8130" y="0"/>
                    </a:moveTo>
                    <a:cubicBezTo>
                      <a:pt x="5248" y="0"/>
                      <a:pt x="2562" y="587"/>
                      <a:pt x="338" y="1708"/>
                    </a:cubicBezTo>
                    <a:cubicBezTo>
                      <a:pt x="0" y="1886"/>
                      <a:pt x="125" y="2384"/>
                      <a:pt x="498" y="2384"/>
                    </a:cubicBezTo>
                    <a:cubicBezTo>
                      <a:pt x="552" y="2384"/>
                      <a:pt x="605" y="2366"/>
                      <a:pt x="658" y="2348"/>
                    </a:cubicBezTo>
                    <a:cubicBezTo>
                      <a:pt x="2775" y="1263"/>
                      <a:pt x="5373" y="694"/>
                      <a:pt x="8130" y="694"/>
                    </a:cubicBezTo>
                    <a:cubicBezTo>
                      <a:pt x="10906" y="694"/>
                      <a:pt x="13485" y="1263"/>
                      <a:pt x="15620" y="2348"/>
                    </a:cubicBezTo>
                    <a:cubicBezTo>
                      <a:pt x="15656" y="2366"/>
                      <a:pt x="15709" y="2384"/>
                      <a:pt x="15780" y="2384"/>
                    </a:cubicBezTo>
                    <a:cubicBezTo>
                      <a:pt x="16136" y="2384"/>
                      <a:pt x="16261" y="1886"/>
                      <a:pt x="15940" y="1708"/>
                    </a:cubicBezTo>
                    <a:cubicBezTo>
                      <a:pt x="13717" y="587"/>
                      <a:pt x="11012" y="0"/>
                      <a:pt x="81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1632732" y="2417329"/>
                <a:ext cx="1273929" cy="419307"/>
              </a:xfrm>
              <a:custGeom>
                <a:rect b="b" l="l" r="r" t="t"/>
                <a:pathLst>
                  <a:path extrusionOk="0" h="8985" w="27298">
                    <a:moveTo>
                      <a:pt x="13658" y="0"/>
                    </a:moveTo>
                    <a:cubicBezTo>
                      <a:pt x="10545" y="0"/>
                      <a:pt x="7912" y="676"/>
                      <a:pt x="5866" y="1975"/>
                    </a:cubicBezTo>
                    <a:cubicBezTo>
                      <a:pt x="4638" y="2793"/>
                      <a:pt x="3571" y="3843"/>
                      <a:pt x="2753" y="5071"/>
                    </a:cubicBezTo>
                    <a:cubicBezTo>
                      <a:pt x="2699" y="5142"/>
                      <a:pt x="2664" y="5195"/>
                      <a:pt x="2610" y="5266"/>
                    </a:cubicBezTo>
                    <a:cubicBezTo>
                      <a:pt x="2308" y="5675"/>
                      <a:pt x="2059" y="6102"/>
                      <a:pt x="1828" y="6494"/>
                    </a:cubicBezTo>
                    <a:cubicBezTo>
                      <a:pt x="1365" y="7259"/>
                      <a:pt x="974" y="7935"/>
                      <a:pt x="333" y="8308"/>
                    </a:cubicBezTo>
                    <a:cubicBezTo>
                      <a:pt x="1" y="8483"/>
                      <a:pt x="133" y="8985"/>
                      <a:pt x="492" y="8985"/>
                    </a:cubicBezTo>
                    <a:cubicBezTo>
                      <a:pt x="498" y="8985"/>
                      <a:pt x="505" y="8985"/>
                      <a:pt x="511" y="8984"/>
                    </a:cubicBezTo>
                    <a:cubicBezTo>
                      <a:pt x="582" y="8984"/>
                      <a:pt x="636" y="8967"/>
                      <a:pt x="689" y="8931"/>
                    </a:cubicBezTo>
                    <a:cubicBezTo>
                      <a:pt x="1490" y="8451"/>
                      <a:pt x="1952" y="7686"/>
                      <a:pt x="2432" y="6867"/>
                    </a:cubicBezTo>
                    <a:cubicBezTo>
                      <a:pt x="2664" y="6476"/>
                      <a:pt x="2913" y="6085"/>
                      <a:pt x="3197" y="5693"/>
                    </a:cubicBezTo>
                    <a:cubicBezTo>
                      <a:pt x="3233" y="5622"/>
                      <a:pt x="3286" y="5551"/>
                      <a:pt x="3340" y="5480"/>
                    </a:cubicBezTo>
                    <a:cubicBezTo>
                      <a:pt x="4354" y="4057"/>
                      <a:pt x="6720" y="712"/>
                      <a:pt x="13658" y="712"/>
                    </a:cubicBezTo>
                    <a:cubicBezTo>
                      <a:pt x="20596" y="712"/>
                      <a:pt x="22963" y="4057"/>
                      <a:pt x="23977" y="5480"/>
                    </a:cubicBezTo>
                    <a:cubicBezTo>
                      <a:pt x="24030" y="5551"/>
                      <a:pt x="24066" y="5622"/>
                      <a:pt x="24119" y="5693"/>
                    </a:cubicBezTo>
                    <a:cubicBezTo>
                      <a:pt x="24404" y="6085"/>
                      <a:pt x="24635" y="6476"/>
                      <a:pt x="24866" y="6867"/>
                    </a:cubicBezTo>
                    <a:cubicBezTo>
                      <a:pt x="25364" y="7686"/>
                      <a:pt x="25827" y="8451"/>
                      <a:pt x="26610" y="8931"/>
                    </a:cubicBezTo>
                    <a:cubicBezTo>
                      <a:pt x="26663" y="8967"/>
                      <a:pt x="26734" y="8984"/>
                      <a:pt x="26788" y="8984"/>
                    </a:cubicBezTo>
                    <a:cubicBezTo>
                      <a:pt x="26794" y="8985"/>
                      <a:pt x="26801" y="8985"/>
                      <a:pt x="26807" y="8985"/>
                    </a:cubicBezTo>
                    <a:cubicBezTo>
                      <a:pt x="27183" y="8985"/>
                      <a:pt x="27298" y="8483"/>
                      <a:pt x="26965" y="8308"/>
                    </a:cubicBezTo>
                    <a:cubicBezTo>
                      <a:pt x="26343" y="7935"/>
                      <a:pt x="25934" y="7259"/>
                      <a:pt x="25471" y="6494"/>
                    </a:cubicBezTo>
                    <a:cubicBezTo>
                      <a:pt x="25240" y="6102"/>
                      <a:pt x="24991" y="5675"/>
                      <a:pt x="24688" y="5266"/>
                    </a:cubicBezTo>
                    <a:lnTo>
                      <a:pt x="24546" y="5071"/>
                    </a:lnTo>
                    <a:cubicBezTo>
                      <a:pt x="23728" y="3843"/>
                      <a:pt x="22678" y="2793"/>
                      <a:pt x="21433" y="1975"/>
                    </a:cubicBezTo>
                    <a:cubicBezTo>
                      <a:pt x="19387" y="659"/>
                      <a:pt x="16771" y="0"/>
                      <a:pt x="136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1753324" y="3087389"/>
                <a:ext cx="1032985" cy="244911"/>
              </a:xfrm>
              <a:custGeom>
                <a:rect b="b" l="l" r="r" t="t"/>
                <a:pathLst>
                  <a:path extrusionOk="0" h="5248" w="22135">
                    <a:moveTo>
                      <a:pt x="507" y="0"/>
                    </a:moveTo>
                    <a:cubicBezTo>
                      <a:pt x="247" y="0"/>
                      <a:pt x="0" y="312"/>
                      <a:pt x="222" y="586"/>
                    </a:cubicBezTo>
                    <a:cubicBezTo>
                      <a:pt x="1307" y="1974"/>
                      <a:pt x="3869" y="5247"/>
                      <a:pt x="11074" y="5247"/>
                    </a:cubicBezTo>
                    <a:cubicBezTo>
                      <a:pt x="18279" y="5247"/>
                      <a:pt x="20823" y="1974"/>
                      <a:pt x="21926" y="586"/>
                    </a:cubicBezTo>
                    <a:cubicBezTo>
                      <a:pt x="22135" y="312"/>
                      <a:pt x="21894" y="0"/>
                      <a:pt x="21632" y="0"/>
                    </a:cubicBezTo>
                    <a:cubicBezTo>
                      <a:pt x="21536" y="0"/>
                      <a:pt x="21438" y="42"/>
                      <a:pt x="21357" y="141"/>
                    </a:cubicBezTo>
                    <a:cubicBezTo>
                      <a:pt x="20325" y="1458"/>
                      <a:pt x="17923" y="4536"/>
                      <a:pt x="11074" y="4536"/>
                    </a:cubicBezTo>
                    <a:cubicBezTo>
                      <a:pt x="4207" y="4536"/>
                      <a:pt x="1805" y="1458"/>
                      <a:pt x="774" y="141"/>
                    </a:cubicBezTo>
                    <a:cubicBezTo>
                      <a:pt x="698" y="42"/>
                      <a:pt x="601"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1847081" y="3053042"/>
                <a:ext cx="870582" cy="208697"/>
              </a:xfrm>
              <a:custGeom>
                <a:rect b="b" l="l" r="r" t="t"/>
                <a:pathLst>
                  <a:path extrusionOk="0" h="4472" w="18655">
                    <a:moveTo>
                      <a:pt x="18276" y="1"/>
                    </a:moveTo>
                    <a:cubicBezTo>
                      <a:pt x="18171" y="1"/>
                      <a:pt x="18068" y="47"/>
                      <a:pt x="17996" y="130"/>
                    </a:cubicBezTo>
                    <a:cubicBezTo>
                      <a:pt x="16057" y="2550"/>
                      <a:pt x="13050" y="3777"/>
                      <a:pt x="9065" y="3777"/>
                    </a:cubicBezTo>
                    <a:cubicBezTo>
                      <a:pt x="4173" y="3777"/>
                      <a:pt x="1842" y="2052"/>
                      <a:pt x="775" y="611"/>
                    </a:cubicBezTo>
                    <a:cubicBezTo>
                      <a:pt x="696" y="507"/>
                      <a:pt x="594" y="463"/>
                      <a:pt x="496" y="463"/>
                    </a:cubicBezTo>
                    <a:cubicBezTo>
                      <a:pt x="240" y="463"/>
                      <a:pt x="0" y="755"/>
                      <a:pt x="206" y="1038"/>
                    </a:cubicBezTo>
                    <a:cubicBezTo>
                      <a:pt x="1380" y="2603"/>
                      <a:pt x="3870" y="4471"/>
                      <a:pt x="9065" y="4471"/>
                    </a:cubicBezTo>
                    <a:cubicBezTo>
                      <a:pt x="13282" y="4471"/>
                      <a:pt x="16466" y="3155"/>
                      <a:pt x="18547" y="557"/>
                    </a:cubicBezTo>
                    <a:cubicBezTo>
                      <a:pt x="18654" y="415"/>
                      <a:pt x="18636" y="201"/>
                      <a:pt x="18494" y="77"/>
                    </a:cubicBezTo>
                    <a:cubicBezTo>
                      <a:pt x="18427" y="25"/>
                      <a:pt x="18351" y="1"/>
                      <a:pt x="182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1966460" y="3004087"/>
                <a:ext cx="694739" cy="184570"/>
              </a:xfrm>
              <a:custGeom>
                <a:rect b="b" l="l" r="r" t="t"/>
                <a:pathLst>
                  <a:path extrusionOk="0" h="3955" w="14887">
                    <a:moveTo>
                      <a:pt x="14503" y="0"/>
                    </a:moveTo>
                    <a:cubicBezTo>
                      <a:pt x="14395" y="0"/>
                      <a:pt x="14290" y="47"/>
                      <a:pt x="14228" y="130"/>
                    </a:cubicBezTo>
                    <a:cubicBezTo>
                      <a:pt x="12058" y="2905"/>
                      <a:pt x="8784" y="3243"/>
                      <a:pt x="6489" y="3243"/>
                    </a:cubicBezTo>
                    <a:cubicBezTo>
                      <a:pt x="3785" y="3243"/>
                      <a:pt x="1704" y="2763"/>
                      <a:pt x="761" y="1909"/>
                    </a:cubicBezTo>
                    <a:cubicBezTo>
                      <a:pt x="685" y="1844"/>
                      <a:pt x="604" y="1817"/>
                      <a:pt x="526" y="1817"/>
                    </a:cubicBezTo>
                    <a:cubicBezTo>
                      <a:pt x="238" y="1817"/>
                      <a:pt x="0" y="2190"/>
                      <a:pt x="281" y="2442"/>
                    </a:cubicBezTo>
                    <a:cubicBezTo>
                      <a:pt x="1739" y="3741"/>
                      <a:pt x="4746" y="3937"/>
                      <a:pt x="6454" y="3955"/>
                    </a:cubicBezTo>
                    <a:lnTo>
                      <a:pt x="6507" y="3955"/>
                    </a:lnTo>
                    <a:cubicBezTo>
                      <a:pt x="8944" y="3955"/>
                      <a:pt x="12431" y="3581"/>
                      <a:pt x="14780" y="557"/>
                    </a:cubicBezTo>
                    <a:cubicBezTo>
                      <a:pt x="14886" y="414"/>
                      <a:pt x="14869" y="183"/>
                      <a:pt x="14726" y="76"/>
                    </a:cubicBezTo>
                    <a:cubicBezTo>
                      <a:pt x="14659" y="24"/>
                      <a:pt x="14580" y="0"/>
                      <a:pt x="14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a:off x="1625825" y="2487051"/>
                <a:ext cx="1287743" cy="445068"/>
              </a:xfrm>
              <a:custGeom>
                <a:rect b="b" l="l" r="r" t="t"/>
                <a:pathLst>
                  <a:path extrusionOk="0" h="9537" w="27594">
                    <a:moveTo>
                      <a:pt x="13806" y="1"/>
                    </a:moveTo>
                    <a:cubicBezTo>
                      <a:pt x="11173" y="1"/>
                      <a:pt x="9341" y="392"/>
                      <a:pt x="7829" y="1228"/>
                    </a:cubicBezTo>
                    <a:cubicBezTo>
                      <a:pt x="6316" y="2082"/>
                      <a:pt x="5160" y="3416"/>
                      <a:pt x="3932" y="5124"/>
                    </a:cubicBezTo>
                    <a:cubicBezTo>
                      <a:pt x="2812" y="6654"/>
                      <a:pt x="1406" y="8469"/>
                      <a:pt x="392" y="8843"/>
                    </a:cubicBezTo>
                    <a:cubicBezTo>
                      <a:pt x="1" y="8967"/>
                      <a:pt x="108" y="9536"/>
                      <a:pt x="499" y="9536"/>
                    </a:cubicBezTo>
                    <a:cubicBezTo>
                      <a:pt x="535" y="9536"/>
                      <a:pt x="588" y="9519"/>
                      <a:pt x="623" y="9519"/>
                    </a:cubicBezTo>
                    <a:cubicBezTo>
                      <a:pt x="1833" y="9074"/>
                      <a:pt x="3256" y="7259"/>
                      <a:pt x="4502" y="5534"/>
                    </a:cubicBezTo>
                    <a:cubicBezTo>
                      <a:pt x="6957" y="2136"/>
                      <a:pt x="8789" y="712"/>
                      <a:pt x="13806" y="712"/>
                    </a:cubicBezTo>
                    <a:cubicBezTo>
                      <a:pt x="18805" y="712"/>
                      <a:pt x="20638" y="2136"/>
                      <a:pt x="23093" y="5534"/>
                    </a:cubicBezTo>
                    <a:cubicBezTo>
                      <a:pt x="24338" y="7259"/>
                      <a:pt x="25761" y="9074"/>
                      <a:pt x="26971" y="9519"/>
                    </a:cubicBezTo>
                    <a:cubicBezTo>
                      <a:pt x="27024" y="9519"/>
                      <a:pt x="27060" y="9536"/>
                      <a:pt x="27096" y="9536"/>
                    </a:cubicBezTo>
                    <a:cubicBezTo>
                      <a:pt x="27505" y="9536"/>
                      <a:pt x="27594" y="8967"/>
                      <a:pt x="27220" y="8843"/>
                    </a:cubicBezTo>
                    <a:cubicBezTo>
                      <a:pt x="26188" y="8469"/>
                      <a:pt x="24765" y="6654"/>
                      <a:pt x="23680" y="5124"/>
                    </a:cubicBezTo>
                    <a:cubicBezTo>
                      <a:pt x="22435" y="3416"/>
                      <a:pt x="21314" y="2100"/>
                      <a:pt x="19784" y="1228"/>
                    </a:cubicBezTo>
                    <a:cubicBezTo>
                      <a:pt x="18254" y="374"/>
                      <a:pt x="16421" y="1"/>
                      <a:pt x="13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1951292" y="1935761"/>
                <a:ext cx="637665" cy="81435"/>
              </a:xfrm>
              <a:custGeom>
                <a:rect b="b" l="l" r="r" t="t"/>
                <a:pathLst>
                  <a:path extrusionOk="0" h="1745" w="13664">
                    <a:moveTo>
                      <a:pt x="6654" y="1"/>
                    </a:moveTo>
                    <a:cubicBezTo>
                      <a:pt x="4519" y="19"/>
                      <a:pt x="2402" y="375"/>
                      <a:pt x="374" y="1051"/>
                    </a:cubicBezTo>
                    <a:cubicBezTo>
                      <a:pt x="1" y="1175"/>
                      <a:pt x="72" y="1744"/>
                      <a:pt x="481" y="1744"/>
                    </a:cubicBezTo>
                    <a:lnTo>
                      <a:pt x="588" y="1744"/>
                    </a:lnTo>
                    <a:cubicBezTo>
                      <a:pt x="2438" y="1157"/>
                      <a:pt x="4092" y="713"/>
                      <a:pt x="6832" y="713"/>
                    </a:cubicBezTo>
                    <a:cubicBezTo>
                      <a:pt x="6883" y="712"/>
                      <a:pt x="6933" y="712"/>
                      <a:pt x="6983" y="712"/>
                    </a:cubicBezTo>
                    <a:cubicBezTo>
                      <a:pt x="9616" y="712"/>
                      <a:pt x="11243" y="1168"/>
                      <a:pt x="13077" y="1744"/>
                    </a:cubicBezTo>
                    <a:lnTo>
                      <a:pt x="13166" y="1744"/>
                    </a:lnTo>
                    <a:cubicBezTo>
                      <a:pt x="13575" y="1744"/>
                      <a:pt x="13664" y="1175"/>
                      <a:pt x="13272" y="1051"/>
                    </a:cubicBezTo>
                    <a:cubicBezTo>
                      <a:pt x="11244" y="375"/>
                      <a:pt x="9127" y="19"/>
                      <a:pt x="69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1630725" y="2553460"/>
                <a:ext cx="921683" cy="554643"/>
              </a:xfrm>
              <a:custGeom>
                <a:rect b="b" l="l" r="r" t="t"/>
                <a:pathLst>
                  <a:path extrusionOk="0" h="11885" w="19750">
                    <a:moveTo>
                      <a:pt x="13808" y="1"/>
                    </a:moveTo>
                    <a:cubicBezTo>
                      <a:pt x="8524" y="1"/>
                      <a:pt x="6638" y="2581"/>
                      <a:pt x="4824" y="5089"/>
                    </a:cubicBezTo>
                    <a:cubicBezTo>
                      <a:pt x="3632" y="6726"/>
                      <a:pt x="2493" y="8291"/>
                      <a:pt x="412" y="9163"/>
                    </a:cubicBezTo>
                    <a:cubicBezTo>
                      <a:pt x="0" y="9300"/>
                      <a:pt x="163" y="9855"/>
                      <a:pt x="509" y="9855"/>
                    </a:cubicBezTo>
                    <a:cubicBezTo>
                      <a:pt x="567" y="9855"/>
                      <a:pt x="630" y="9839"/>
                      <a:pt x="696" y="9803"/>
                    </a:cubicBezTo>
                    <a:cubicBezTo>
                      <a:pt x="2956" y="8861"/>
                      <a:pt x="4201" y="7135"/>
                      <a:pt x="5393" y="5498"/>
                    </a:cubicBezTo>
                    <a:cubicBezTo>
                      <a:pt x="7172" y="3043"/>
                      <a:pt x="8880" y="713"/>
                      <a:pt x="13808" y="713"/>
                    </a:cubicBezTo>
                    <a:cubicBezTo>
                      <a:pt x="16690" y="713"/>
                      <a:pt x="19038" y="3061"/>
                      <a:pt x="19038" y="5943"/>
                    </a:cubicBezTo>
                    <a:cubicBezTo>
                      <a:pt x="19038" y="8825"/>
                      <a:pt x="16690" y="11173"/>
                      <a:pt x="13808" y="11173"/>
                    </a:cubicBezTo>
                    <a:cubicBezTo>
                      <a:pt x="11584" y="11173"/>
                      <a:pt x="10019" y="10764"/>
                      <a:pt x="8489" y="10355"/>
                    </a:cubicBezTo>
                    <a:cubicBezTo>
                      <a:pt x="7173" y="10008"/>
                      <a:pt x="5957" y="9691"/>
                      <a:pt x="4531" y="9691"/>
                    </a:cubicBezTo>
                    <a:cubicBezTo>
                      <a:pt x="3470" y="9691"/>
                      <a:pt x="2294" y="9867"/>
                      <a:pt x="874" y="10337"/>
                    </a:cubicBezTo>
                    <a:cubicBezTo>
                      <a:pt x="523" y="10521"/>
                      <a:pt x="675" y="11019"/>
                      <a:pt x="1020" y="11019"/>
                    </a:cubicBezTo>
                    <a:cubicBezTo>
                      <a:pt x="1042" y="11019"/>
                      <a:pt x="1064" y="11017"/>
                      <a:pt x="1088" y="11013"/>
                    </a:cubicBezTo>
                    <a:cubicBezTo>
                      <a:pt x="2413" y="10572"/>
                      <a:pt x="3514" y="10407"/>
                      <a:pt x="4508" y="10407"/>
                    </a:cubicBezTo>
                    <a:cubicBezTo>
                      <a:pt x="5877" y="10407"/>
                      <a:pt x="7043" y="10719"/>
                      <a:pt x="8311" y="11049"/>
                    </a:cubicBezTo>
                    <a:cubicBezTo>
                      <a:pt x="9805" y="11440"/>
                      <a:pt x="11495" y="11885"/>
                      <a:pt x="13808" y="11885"/>
                    </a:cubicBezTo>
                    <a:cubicBezTo>
                      <a:pt x="17081" y="11885"/>
                      <a:pt x="19750" y="9216"/>
                      <a:pt x="19750" y="5943"/>
                    </a:cubicBezTo>
                    <a:cubicBezTo>
                      <a:pt x="19750" y="2670"/>
                      <a:pt x="17081" y="1"/>
                      <a:pt x="138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2536658" y="2653003"/>
                <a:ext cx="369467" cy="359666"/>
              </a:xfrm>
              <a:custGeom>
                <a:rect b="b" l="l" r="r" t="t"/>
                <a:pathLst>
                  <a:path extrusionOk="0" h="7707" w="7917">
                    <a:moveTo>
                      <a:pt x="514" y="0"/>
                    </a:moveTo>
                    <a:cubicBezTo>
                      <a:pt x="231" y="0"/>
                      <a:pt x="1" y="373"/>
                      <a:pt x="267" y="625"/>
                    </a:cubicBezTo>
                    <a:cubicBezTo>
                      <a:pt x="1156" y="1426"/>
                      <a:pt x="1886" y="2404"/>
                      <a:pt x="2580" y="3365"/>
                    </a:cubicBezTo>
                    <a:cubicBezTo>
                      <a:pt x="3789" y="5020"/>
                      <a:pt x="5017" y="6728"/>
                      <a:pt x="7276" y="7670"/>
                    </a:cubicBezTo>
                    <a:cubicBezTo>
                      <a:pt x="7330" y="7688"/>
                      <a:pt x="7383" y="7706"/>
                      <a:pt x="7419" y="7706"/>
                    </a:cubicBezTo>
                    <a:cubicBezTo>
                      <a:pt x="7810" y="7706"/>
                      <a:pt x="7917" y="7172"/>
                      <a:pt x="7561" y="7030"/>
                    </a:cubicBezTo>
                    <a:cubicBezTo>
                      <a:pt x="5479" y="6158"/>
                      <a:pt x="4359" y="4593"/>
                      <a:pt x="3149" y="2956"/>
                    </a:cubicBezTo>
                    <a:cubicBezTo>
                      <a:pt x="2437" y="1960"/>
                      <a:pt x="1708" y="946"/>
                      <a:pt x="747" y="92"/>
                    </a:cubicBezTo>
                    <a:cubicBezTo>
                      <a:pt x="671" y="27"/>
                      <a:pt x="591" y="0"/>
                      <a:pt x="5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p:nvPr/>
            </p:nvSpPr>
            <p:spPr>
              <a:xfrm>
                <a:off x="1805406" y="2619915"/>
                <a:ext cx="676445" cy="421781"/>
              </a:xfrm>
              <a:custGeom>
                <a:rect b="b" l="l" r="r" t="t"/>
                <a:pathLst>
                  <a:path extrusionOk="0" h="9038" w="14495">
                    <a:moveTo>
                      <a:pt x="10065" y="694"/>
                    </a:moveTo>
                    <a:cubicBezTo>
                      <a:pt x="12164" y="694"/>
                      <a:pt x="13872" y="2402"/>
                      <a:pt x="13872" y="4501"/>
                    </a:cubicBezTo>
                    <a:cubicBezTo>
                      <a:pt x="13872" y="6618"/>
                      <a:pt x="12164" y="8326"/>
                      <a:pt x="10065" y="8326"/>
                    </a:cubicBezTo>
                    <a:cubicBezTo>
                      <a:pt x="8037" y="8326"/>
                      <a:pt x="6542" y="7935"/>
                      <a:pt x="5101" y="7561"/>
                    </a:cubicBezTo>
                    <a:cubicBezTo>
                      <a:pt x="3856" y="7223"/>
                      <a:pt x="2682" y="6921"/>
                      <a:pt x="1294" y="6849"/>
                    </a:cubicBezTo>
                    <a:cubicBezTo>
                      <a:pt x="1864" y="6227"/>
                      <a:pt x="2326" y="5551"/>
                      <a:pt x="2806" y="4910"/>
                    </a:cubicBezTo>
                    <a:lnTo>
                      <a:pt x="2806" y="4893"/>
                    </a:lnTo>
                    <a:cubicBezTo>
                      <a:pt x="4408" y="2669"/>
                      <a:pt x="6187" y="694"/>
                      <a:pt x="10065" y="694"/>
                    </a:cubicBezTo>
                    <a:close/>
                    <a:moveTo>
                      <a:pt x="10065" y="0"/>
                    </a:moveTo>
                    <a:cubicBezTo>
                      <a:pt x="5849" y="0"/>
                      <a:pt x="3874" y="2224"/>
                      <a:pt x="2219" y="4483"/>
                    </a:cubicBezTo>
                    <a:cubicBezTo>
                      <a:pt x="1614" y="5355"/>
                      <a:pt x="956" y="6191"/>
                      <a:pt x="227" y="6956"/>
                    </a:cubicBezTo>
                    <a:cubicBezTo>
                      <a:pt x="1" y="7182"/>
                      <a:pt x="166" y="7562"/>
                      <a:pt x="473" y="7562"/>
                    </a:cubicBezTo>
                    <a:cubicBezTo>
                      <a:pt x="480" y="7562"/>
                      <a:pt x="487" y="7561"/>
                      <a:pt x="494" y="7561"/>
                    </a:cubicBezTo>
                    <a:cubicBezTo>
                      <a:pt x="605" y="7557"/>
                      <a:pt x="715" y="7556"/>
                      <a:pt x="823" y="7556"/>
                    </a:cubicBezTo>
                    <a:cubicBezTo>
                      <a:pt x="2328" y="7556"/>
                      <a:pt x="3579" y="7890"/>
                      <a:pt x="4923" y="8255"/>
                    </a:cubicBezTo>
                    <a:cubicBezTo>
                      <a:pt x="6400" y="8646"/>
                      <a:pt x="7948" y="9038"/>
                      <a:pt x="10065" y="9038"/>
                    </a:cubicBezTo>
                    <a:cubicBezTo>
                      <a:pt x="12520" y="8984"/>
                      <a:pt x="14495" y="6974"/>
                      <a:pt x="14495" y="4519"/>
                    </a:cubicBezTo>
                    <a:cubicBezTo>
                      <a:pt x="14495" y="2064"/>
                      <a:pt x="12520" y="54"/>
                      <a:pt x="100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p:nvPr/>
            </p:nvSpPr>
            <p:spPr>
              <a:xfrm>
                <a:off x="1941352" y="2685484"/>
                <a:ext cx="479089" cy="290645"/>
              </a:xfrm>
              <a:custGeom>
                <a:rect b="b" l="l" r="r" t="t"/>
                <a:pathLst>
                  <a:path extrusionOk="0" h="6228" w="10266">
                    <a:moveTo>
                      <a:pt x="7152" y="712"/>
                    </a:moveTo>
                    <a:cubicBezTo>
                      <a:pt x="8468" y="712"/>
                      <a:pt x="9554" y="1797"/>
                      <a:pt x="9554" y="3114"/>
                    </a:cubicBezTo>
                    <a:cubicBezTo>
                      <a:pt x="9554" y="4430"/>
                      <a:pt x="8468" y="5516"/>
                      <a:pt x="7152" y="5516"/>
                    </a:cubicBezTo>
                    <a:cubicBezTo>
                      <a:pt x="5302" y="5516"/>
                      <a:pt x="3967" y="5160"/>
                      <a:pt x="2562" y="4786"/>
                    </a:cubicBezTo>
                    <a:cubicBezTo>
                      <a:pt x="2046" y="4662"/>
                      <a:pt x="1530" y="4519"/>
                      <a:pt x="996" y="4395"/>
                    </a:cubicBezTo>
                    <a:lnTo>
                      <a:pt x="1032" y="4341"/>
                    </a:lnTo>
                    <a:cubicBezTo>
                      <a:pt x="2651" y="2118"/>
                      <a:pt x="4252" y="712"/>
                      <a:pt x="7152" y="712"/>
                    </a:cubicBezTo>
                    <a:close/>
                    <a:moveTo>
                      <a:pt x="7152" y="1"/>
                    </a:moveTo>
                    <a:cubicBezTo>
                      <a:pt x="3967" y="1"/>
                      <a:pt x="2171" y="1548"/>
                      <a:pt x="463" y="3914"/>
                    </a:cubicBezTo>
                    <a:lnTo>
                      <a:pt x="89" y="4413"/>
                    </a:lnTo>
                    <a:cubicBezTo>
                      <a:pt x="18" y="4519"/>
                      <a:pt x="0" y="4644"/>
                      <a:pt x="36" y="4751"/>
                    </a:cubicBezTo>
                    <a:cubicBezTo>
                      <a:pt x="89" y="4875"/>
                      <a:pt x="196" y="4946"/>
                      <a:pt x="303" y="4982"/>
                    </a:cubicBezTo>
                    <a:cubicBezTo>
                      <a:pt x="1032" y="5124"/>
                      <a:pt x="1708" y="5302"/>
                      <a:pt x="2366" y="5480"/>
                    </a:cubicBezTo>
                    <a:cubicBezTo>
                      <a:pt x="3843" y="5871"/>
                      <a:pt x="5213" y="6227"/>
                      <a:pt x="7152" y="6227"/>
                    </a:cubicBezTo>
                    <a:cubicBezTo>
                      <a:pt x="8878" y="6227"/>
                      <a:pt x="10265" y="4822"/>
                      <a:pt x="10265" y="3114"/>
                    </a:cubicBezTo>
                    <a:cubicBezTo>
                      <a:pt x="10265" y="1388"/>
                      <a:pt x="8878" y="1"/>
                      <a:pt x="7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p:nvPr/>
            </p:nvSpPr>
            <p:spPr>
              <a:xfrm>
                <a:off x="2054244" y="2751892"/>
                <a:ext cx="299745" cy="157829"/>
              </a:xfrm>
              <a:custGeom>
                <a:rect b="b" l="l" r="r" t="t"/>
                <a:pathLst>
                  <a:path extrusionOk="0" h="3382" w="6423">
                    <a:moveTo>
                      <a:pt x="4664" y="712"/>
                    </a:moveTo>
                    <a:cubicBezTo>
                      <a:pt x="4687" y="712"/>
                      <a:pt x="4710" y="712"/>
                      <a:pt x="4733" y="712"/>
                    </a:cubicBezTo>
                    <a:cubicBezTo>
                      <a:pt x="6049" y="712"/>
                      <a:pt x="6049" y="2669"/>
                      <a:pt x="4733" y="2669"/>
                    </a:cubicBezTo>
                    <a:cubicBezTo>
                      <a:pt x="3488" y="2669"/>
                      <a:pt x="2242" y="2491"/>
                      <a:pt x="1050" y="2136"/>
                    </a:cubicBezTo>
                    <a:cubicBezTo>
                      <a:pt x="2030" y="1226"/>
                      <a:pt x="3319" y="712"/>
                      <a:pt x="4664" y="712"/>
                    </a:cubicBezTo>
                    <a:close/>
                    <a:moveTo>
                      <a:pt x="4674" y="1"/>
                    </a:moveTo>
                    <a:cubicBezTo>
                      <a:pt x="2916" y="1"/>
                      <a:pt x="1251" y="781"/>
                      <a:pt x="90" y="2118"/>
                    </a:cubicBezTo>
                    <a:cubicBezTo>
                      <a:pt x="18" y="2207"/>
                      <a:pt x="1" y="2331"/>
                      <a:pt x="36" y="2438"/>
                    </a:cubicBezTo>
                    <a:cubicBezTo>
                      <a:pt x="72" y="2545"/>
                      <a:pt x="161" y="2634"/>
                      <a:pt x="285" y="2669"/>
                    </a:cubicBezTo>
                    <a:lnTo>
                      <a:pt x="321" y="2687"/>
                    </a:lnTo>
                    <a:cubicBezTo>
                      <a:pt x="1744" y="3061"/>
                      <a:pt x="2989" y="3381"/>
                      <a:pt x="4733" y="3381"/>
                    </a:cubicBezTo>
                    <a:cubicBezTo>
                      <a:pt x="5658" y="3381"/>
                      <a:pt x="6423" y="2634"/>
                      <a:pt x="6423" y="1691"/>
                    </a:cubicBezTo>
                    <a:cubicBezTo>
                      <a:pt x="6423" y="748"/>
                      <a:pt x="5658" y="1"/>
                      <a:pt x="4733" y="1"/>
                    </a:cubicBezTo>
                    <a:cubicBezTo>
                      <a:pt x="4713" y="1"/>
                      <a:pt x="4693" y="1"/>
                      <a:pt x="46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5"/>
              <p:cNvSpPr/>
              <p:nvPr/>
            </p:nvSpPr>
            <p:spPr>
              <a:xfrm>
                <a:off x="2537871" y="2803041"/>
                <a:ext cx="364100" cy="277672"/>
              </a:xfrm>
              <a:custGeom>
                <a:rect b="b" l="l" r="r" t="t"/>
                <a:pathLst>
                  <a:path extrusionOk="0" h="5950" w="7802">
                    <a:moveTo>
                      <a:pt x="1482" y="0"/>
                    </a:moveTo>
                    <a:cubicBezTo>
                      <a:pt x="1279" y="0"/>
                      <a:pt x="1082" y="176"/>
                      <a:pt x="1130" y="417"/>
                    </a:cubicBezTo>
                    <a:cubicBezTo>
                      <a:pt x="1130" y="453"/>
                      <a:pt x="1504" y="2623"/>
                      <a:pt x="241" y="4064"/>
                    </a:cubicBezTo>
                    <a:cubicBezTo>
                      <a:pt x="0" y="4318"/>
                      <a:pt x="231" y="4652"/>
                      <a:pt x="497" y="4652"/>
                    </a:cubicBezTo>
                    <a:cubicBezTo>
                      <a:pt x="585" y="4652"/>
                      <a:pt x="677" y="4615"/>
                      <a:pt x="757" y="4527"/>
                    </a:cubicBezTo>
                    <a:cubicBezTo>
                      <a:pt x="1451" y="3708"/>
                      <a:pt x="1842" y="2694"/>
                      <a:pt x="1895" y="1627"/>
                    </a:cubicBezTo>
                    <a:cubicBezTo>
                      <a:pt x="2892" y="3175"/>
                      <a:pt x="4617" y="5665"/>
                      <a:pt x="7286" y="5950"/>
                    </a:cubicBezTo>
                    <a:lnTo>
                      <a:pt x="7321" y="5950"/>
                    </a:lnTo>
                    <a:cubicBezTo>
                      <a:pt x="7766" y="5950"/>
                      <a:pt x="7802" y="5309"/>
                      <a:pt x="7357" y="5256"/>
                    </a:cubicBezTo>
                    <a:lnTo>
                      <a:pt x="7339" y="5256"/>
                    </a:lnTo>
                    <a:cubicBezTo>
                      <a:pt x="4831" y="4971"/>
                      <a:pt x="3158" y="2338"/>
                      <a:pt x="2269" y="915"/>
                    </a:cubicBezTo>
                    <a:cubicBezTo>
                      <a:pt x="2109" y="648"/>
                      <a:pt x="1931" y="381"/>
                      <a:pt x="1753" y="132"/>
                    </a:cubicBezTo>
                    <a:cubicBezTo>
                      <a:pt x="1678" y="40"/>
                      <a:pt x="1579" y="0"/>
                      <a:pt x="14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 name="Google Shape;373;p25"/>
          <p:cNvGrpSpPr/>
          <p:nvPr/>
        </p:nvGrpSpPr>
        <p:grpSpPr>
          <a:xfrm>
            <a:off x="1416925" y="-356508"/>
            <a:ext cx="6671267" cy="5325608"/>
            <a:chOff x="1427300" y="-259583"/>
            <a:chExt cx="6671267" cy="5325608"/>
          </a:xfrm>
        </p:grpSpPr>
        <p:cxnSp>
          <p:nvCxnSpPr>
            <p:cNvPr id="374" name="Google Shape;374;p25"/>
            <p:cNvCxnSpPr/>
            <p:nvPr/>
          </p:nvCxnSpPr>
          <p:spPr>
            <a:xfrm>
              <a:off x="4412100" y="945213"/>
              <a:ext cx="0" cy="362610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25"/>
            <p:cNvCxnSpPr/>
            <p:nvPr/>
          </p:nvCxnSpPr>
          <p:spPr>
            <a:xfrm>
              <a:off x="1517325" y="1381025"/>
              <a:ext cx="2906100" cy="0"/>
            </a:xfrm>
            <a:prstGeom prst="straightConnector1">
              <a:avLst/>
            </a:prstGeom>
            <a:noFill/>
            <a:ln cap="flat" cmpd="sng" w="9525">
              <a:solidFill>
                <a:schemeClr val="dk2"/>
              </a:solidFill>
              <a:prstDash val="dash"/>
              <a:round/>
              <a:headEnd len="med" w="med" type="none"/>
              <a:tailEnd len="med" w="med" type="none"/>
            </a:ln>
          </p:spPr>
        </p:cxnSp>
        <p:sp>
          <p:nvSpPr>
            <p:cNvPr id="376" name="Google Shape;376;p25"/>
            <p:cNvSpPr txBox="1"/>
            <p:nvPr/>
          </p:nvSpPr>
          <p:spPr>
            <a:xfrm>
              <a:off x="1427300" y="1017725"/>
              <a:ext cx="5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1930</a:t>
              </a:r>
              <a:endParaRPr b="1">
                <a:solidFill>
                  <a:schemeClr val="dk1"/>
                </a:solidFill>
                <a:latin typeface="Open Sans"/>
                <a:ea typeface="Open Sans"/>
                <a:cs typeface="Open Sans"/>
                <a:sym typeface="Open Sans"/>
              </a:endParaRPr>
            </a:p>
          </p:txBody>
        </p:sp>
        <p:sp>
          <p:nvSpPr>
            <p:cNvPr id="377" name="Google Shape;377;p25"/>
            <p:cNvSpPr txBox="1"/>
            <p:nvPr/>
          </p:nvSpPr>
          <p:spPr>
            <a:xfrm>
              <a:off x="6726600" y="2189850"/>
              <a:ext cx="5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1988</a:t>
              </a:r>
              <a:endParaRPr b="1">
                <a:solidFill>
                  <a:schemeClr val="dk1"/>
                </a:solidFill>
                <a:latin typeface="Open Sans"/>
                <a:ea typeface="Open Sans"/>
                <a:cs typeface="Open Sans"/>
                <a:sym typeface="Open Sans"/>
              </a:endParaRPr>
            </a:p>
          </p:txBody>
        </p:sp>
        <p:sp>
          <p:nvSpPr>
            <p:cNvPr id="378" name="Google Shape;378;p25"/>
            <p:cNvSpPr txBox="1"/>
            <p:nvPr/>
          </p:nvSpPr>
          <p:spPr>
            <a:xfrm>
              <a:off x="6726600" y="3600525"/>
              <a:ext cx="5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2021</a:t>
              </a:r>
              <a:endParaRPr b="1">
                <a:solidFill>
                  <a:schemeClr val="dk1"/>
                </a:solidFill>
                <a:latin typeface="Open Sans"/>
                <a:ea typeface="Open Sans"/>
                <a:cs typeface="Open Sans"/>
                <a:sym typeface="Open Sans"/>
              </a:endParaRPr>
            </a:p>
          </p:txBody>
        </p:sp>
        <p:sp>
          <p:nvSpPr>
            <p:cNvPr id="379" name="Google Shape;379;p25"/>
            <p:cNvSpPr txBox="1"/>
            <p:nvPr/>
          </p:nvSpPr>
          <p:spPr>
            <a:xfrm>
              <a:off x="1506000" y="3801088"/>
              <a:ext cx="5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2022</a:t>
              </a:r>
              <a:endParaRPr b="1">
                <a:solidFill>
                  <a:schemeClr val="dk1"/>
                </a:solidFill>
                <a:latin typeface="Open Sans"/>
                <a:ea typeface="Open Sans"/>
                <a:cs typeface="Open Sans"/>
                <a:sym typeface="Open Sans"/>
              </a:endParaRPr>
            </a:p>
          </p:txBody>
        </p:sp>
        <p:sp>
          <p:nvSpPr>
            <p:cNvPr id="380" name="Google Shape;380;p25"/>
            <p:cNvSpPr txBox="1"/>
            <p:nvPr/>
          </p:nvSpPr>
          <p:spPr>
            <a:xfrm>
              <a:off x="1506000" y="2993050"/>
              <a:ext cx="5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2015</a:t>
              </a:r>
              <a:endParaRPr b="1">
                <a:solidFill>
                  <a:schemeClr val="dk1"/>
                </a:solidFill>
                <a:latin typeface="Open Sans"/>
                <a:ea typeface="Open Sans"/>
                <a:cs typeface="Open Sans"/>
                <a:sym typeface="Open Sans"/>
              </a:endParaRPr>
            </a:p>
          </p:txBody>
        </p:sp>
        <p:cxnSp>
          <p:nvCxnSpPr>
            <p:cNvPr id="381" name="Google Shape;381;p25"/>
            <p:cNvCxnSpPr/>
            <p:nvPr/>
          </p:nvCxnSpPr>
          <p:spPr>
            <a:xfrm>
              <a:off x="4412100" y="2644600"/>
              <a:ext cx="2906100" cy="0"/>
            </a:xfrm>
            <a:prstGeom prst="straightConnector1">
              <a:avLst/>
            </a:prstGeom>
            <a:noFill/>
            <a:ln cap="flat" cmpd="sng" w="9525">
              <a:solidFill>
                <a:schemeClr val="dk2"/>
              </a:solidFill>
              <a:prstDash val="dash"/>
              <a:round/>
              <a:headEnd len="med" w="med" type="none"/>
              <a:tailEnd len="med" w="med" type="none"/>
            </a:ln>
          </p:spPr>
        </p:cxnSp>
        <p:cxnSp>
          <p:nvCxnSpPr>
            <p:cNvPr id="382" name="Google Shape;382;p25"/>
            <p:cNvCxnSpPr/>
            <p:nvPr/>
          </p:nvCxnSpPr>
          <p:spPr>
            <a:xfrm>
              <a:off x="1505988" y="3393250"/>
              <a:ext cx="2906100" cy="0"/>
            </a:xfrm>
            <a:prstGeom prst="straightConnector1">
              <a:avLst/>
            </a:prstGeom>
            <a:noFill/>
            <a:ln cap="flat" cmpd="sng" w="9525">
              <a:solidFill>
                <a:schemeClr val="dk2"/>
              </a:solidFill>
              <a:prstDash val="dash"/>
              <a:round/>
              <a:headEnd len="med" w="med" type="none"/>
              <a:tailEnd len="med" w="med" type="none"/>
            </a:ln>
          </p:spPr>
        </p:cxnSp>
        <p:cxnSp>
          <p:nvCxnSpPr>
            <p:cNvPr id="383" name="Google Shape;383;p25"/>
            <p:cNvCxnSpPr/>
            <p:nvPr/>
          </p:nvCxnSpPr>
          <p:spPr>
            <a:xfrm>
              <a:off x="4412100" y="4003825"/>
              <a:ext cx="2906100" cy="0"/>
            </a:xfrm>
            <a:prstGeom prst="straightConnector1">
              <a:avLst/>
            </a:prstGeom>
            <a:noFill/>
            <a:ln cap="flat" cmpd="sng" w="9525">
              <a:solidFill>
                <a:schemeClr val="dk2"/>
              </a:solidFill>
              <a:prstDash val="dash"/>
              <a:round/>
              <a:headEnd len="med" w="med" type="none"/>
              <a:tailEnd len="med" w="med" type="none"/>
            </a:ln>
          </p:spPr>
        </p:cxnSp>
        <p:cxnSp>
          <p:nvCxnSpPr>
            <p:cNvPr id="384" name="Google Shape;384;p25"/>
            <p:cNvCxnSpPr/>
            <p:nvPr/>
          </p:nvCxnSpPr>
          <p:spPr>
            <a:xfrm>
              <a:off x="1505988" y="4142625"/>
              <a:ext cx="2906100" cy="0"/>
            </a:xfrm>
            <a:prstGeom prst="straightConnector1">
              <a:avLst/>
            </a:prstGeom>
            <a:noFill/>
            <a:ln cap="flat" cmpd="sng" w="9525">
              <a:solidFill>
                <a:schemeClr val="dk2"/>
              </a:solidFill>
              <a:prstDash val="dash"/>
              <a:round/>
              <a:headEnd len="med" w="med" type="none"/>
              <a:tailEnd len="med" w="med" type="none"/>
            </a:ln>
          </p:spPr>
        </p:cxnSp>
        <p:sp>
          <p:nvSpPr>
            <p:cNvPr id="385" name="Google Shape;385;p25"/>
            <p:cNvSpPr txBox="1"/>
            <p:nvPr/>
          </p:nvSpPr>
          <p:spPr>
            <a:xfrm>
              <a:off x="1506000" y="1381025"/>
              <a:ext cx="3111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Congress authorized the FBI to collect, compile, and distribute crime records, with its first report due in September</a:t>
              </a:r>
              <a:endParaRPr sz="1200">
                <a:solidFill>
                  <a:schemeClr val="dk1"/>
                </a:solidFill>
                <a:latin typeface="Open Sans"/>
                <a:ea typeface="Open Sans"/>
                <a:cs typeface="Open Sans"/>
                <a:sym typeface="Open Sans"/>
              </a:endParaRPr>
            </a:p>
          </p:txBody>
        </p:sp>
        <p:sp>
          <p:nvSpPr>
            <p:cNvPr id="386" name="Google Shape;386;p25"/>
            <p:cNvSpPr txBox="1"/>
            <p:nvPr/>
          </p:nvSpPr>
          <p:spPr>
            <a:xfrm>
              <a:off x="4508700" y="2699138"/>
              <a:ext cx="3111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 the FBI launched a new data collection system, designed to track more crimes and in more detail, that ran in parallel with the old system</a:t>
              </a:r>
              <a:endParaRPr sz="1200">
                <a:solidFill>
                  <a:schemeClr val="dk1"/>
                </a:solidFill>
                <a:latin typeface="Open Sans"/>
                <a:ea typeface="Open Sans"/>
                <a:cs typeface="Open Sans"/>
                <a:sym typeface="Open Sans"/>
              </a:endParaRPr>
            </a:p>
          </p:txBody>
        </p:sp>
        <p:sp>
          <p:nvSpPr>
            <p:cNvPr id="387" name="Google Shape;387;p25"/>
            <p:cNvSpPr txBox="1"/>
            <p:nvPr/>
          </p:nvSpPr>
          <p:spPr>
            <a:xfrm>
              <a:off x="1506000" y="3338488"/>
              <a:ext cx="311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the FBI announced that it would retired the old data collection system in 2021</a:t>
              </a:r>
              <a:endParaRPr sz="1200">
                <a:solidFill>
                  <a:schemeClr val="dk1"/>
                </a:solidFill>
                <a:latin typeface="Open Sans"/>
                <a:ea typeface="Open Sans"/>
                <a:cs typeface="Open Sans"/>
                <a:sym typeface="Open Sans"/>
              </a:endParaRPr>
            </a:p>
          </p:txBody>
        </p:sp>
        <p:sp>
          <p:nvSpPr>
            <p:cNvPr id="388" name="Google Shape;388;p25"/>
            <p:cNvSpPr txBox="1"/>
            <p:nvPr/>
          </p:nvSpPr>
          <p:spPr>
            <a:xfrm>
              <a:off x="4564500" y="40187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the FBI retired the old system </a:t>
              </a:r>
              <a:endParaRPr sz="1200">
                <a:solidFill>
                  <a:schemeClr val="dk1"/>
                </a:solidFill>
                <a:latin typeface="Open Sans"/>
                <a:ea typeface="Open Sans"/>
                <a:cs typeface="Open Sans"/>
                <a:sym typeface="Open Sans"/>
              </a:endParaRPr>
            </a:p>
          </p:txBody>
        </p:sp>
        <p:sp>
          <p:nvSpPr>
            <p:cNvPr id="389" name="Google Shape;389;p25"/>
            <p:cNvSpPr txBox="1"/>
            <p:nvPr/>
          </p:nvSpPr>
          <p:spPr>
            <a:xfrm>
              <a:off x="1547400" y="4142625"/>
              <a:ext cx="2823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the FBI published its 2021 national crime data estimates based on statistics submitted through the NIBRS system</a:t>
              </a:r>
              <a:endParaRPr sz="1200">
                <a:solidFill>
                  <a:schemeClr val="dk1"/>
                </a:solidFill>
                <a:latin typeface="Open Sans"/>
                <a:ea typeface="Open Sans"/>
                <a:cs typeface="Open Sans"/>
                <a:sym typeface="Open Sans"/>
              </a:endParaRPr>
            </a:p>
          </p:txBody>
        </p:sp>
        <p:sp>
          <p:nvSpPr>
            <p:cNvPr id="390" name="Google Shape;390;p25"/>
            <p:cNvSpPr/>
            <p:nvPr/>
          </p:nvSpPr>
          <p:spPr>
            <a:xfrm rot="2043526">
              <a:off x="6558635" y="29859"/>
              <a:ext cx="1359021" cy="1062318"/>
            </a:xfrm>
            <a:custGeom>
              <a:rect b="b" l="l" r="r" t="t"/>
              <a:pathLst>
                <a:path extrusionOk="0" h="42496" w="54365">
                  <a:moveTo>
                    <a:pt x="35919" y="9379"/>
                  </a:moveTo>
                  <a:cubicBezTo>
                    <a:pt x="32587" y="6047"/>
                    <a:pt x="19419" y="135"/>
                    <a:pt x="13991" y="27"/>
                  </a:cubicBezTo>
                  <a:cubicBezTo>
                    <a:pt x="8563" y="-80"/>
                    <a:pt x="4209" y="4864"/>
                    <a:pt x="3349" y="8734"/>
                  </a:cubicBezTo>
                  <a:cubicBezTo>
                    <a:pt x="2489" y="12604"/>
                    <a:pt x="9261" y="19967"/>
                    <a:pt x="8831" y="23245"/>
                  </a:cubicBezTo>
                  <a:cubicBezTo>
                    <a:pt x="8401" y="26524"/>
                    <a:pt x="1736" y="25234"/>
                    <a:pt x="769" y="28405"/>
                  </a:cubicBezTo>
                  <a:cubicBezTo>
                    <a:pt x="-198" y="31576"/>
                    <a:pt x="-789" y="40874"/>
                    <a:pt x="3027" y="42271"/>
                  </a:cubicBezTo>
                  <a:cubicBezTo>
                    <a:pt x="6843" y="43668"/>
                    <a:pt x="18076" y="37112"/>
                    <a:pt x="23665" y="36789"/>
                  </a:cubicBezTo>
                  <a:cubicBezTo>
                    <a:pt x="29255" y="36467"/>
                    <a:pt x="31566" y="41626"/>
                    <a:pt x="36564" y="40336"/>
                  </a:cubicBezTo>
                  <a:cubicBezTo>
                    <a:pt x="41563" y="39046"/>
                    <a:pt x="51560" y="32436"/>
                    <a:pt x="53656" y="29050"/>
                  </a:cubicBezTo>
                  <a:cubicBezTo>
                    <a:pt x="55752" y="25664"/>
                    <a:pt x="52420" y="21525"/>
                    <a:pt x="49141" y="20020"/>
                  </a:cubicBezTo>
                  <a:cubicBezTo>
                    <a:pt x="45862" y="18515"/>
                    <a:pt x="36188" y="21794"/>
                    <a:pt x="33984" y="20020"/>
                  </a:cubicBezTo>
                  <a:cubicBezTo>
                    <a:pt x="31780" y="18247"/>
                    <a:pt x="39251" y="12711"/>
                    <a:pt x="35919" y="9379"/>
                  </a:cubicBezTo>
                  <a:close/>
                </a:path>
              </a:pathLst>
            </a:custGeom>
            <a:solidFill>
              <a:schemeClr val="dk2"/>
            </a:solidFill>
            <a:ln>
              <a:noFill/>
            </a:ln>
          </p:spPr>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6"/>
          <p:cNvSpPr txBox="1"/>
          <p:nvPr>
            <p:ph type="title"/>
          </p:nvPr>
        </p:nvSpPr>
        <p:spPr>
          <a:xfrm>
            <a:off x="373500" y="1902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Landscape</a:t>
            </a:r>
            <a:endParaRPr/>
          </a:p>
        </p:txBody>
      </p:sp>
      <p:sp>
        <p:nvSpPr>
          <p:cNvPr id="396" name="Google Shape;396;p26"/>
          <p:cNvSpPr txBox="1"/>
          <p:nvPr>
            <p:ph idx="1" type="body"/>
          </p:nvPr>
        </p:nvSpPr>
        <p:spPr>
          <a:xfrm>
            <a:off x="373500" y="230275"/>
            <a:ext cx="7550100" cy="492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400"/>
              <a:t>Nearly 40% of local new enforcement agencies did not successfully report data to the federal government, and nearly 4,000 agencies reported partial data </a:t>
            </a:r>
            <a:endParaRPr sz="1400"/>
          </a:p>
          <a:p>
            <a:pPr indent="0" lvl="0" marL="0" rtl="0" algn="l">
              <a:spcBef>
                <a:spcPts val="0"/>
              </a:spcBef>
              <a:spcAft>
                <a:spcPts val="0"/>
              </a:spcAft>
              <a:buNone/>
            </a:pPr>
            <a:r>
              <a:t/>
            </a:r>
            <a:endParaRPr/>
          </a:p>
        </p:txBody>
      </p:sp>
      <p:pic>
        <p:nvPicPr>
          <p:cNvPr id="397" name="Google Shape;397;p26"/>
          <p:cNvPicPr preferRelativeResize="0"/>
          <p:nvPr/>
        </p:nvPicPr>
        <p:blipFill>
          <a:blip r:embed="rId3">
            <a:alphaModFix/>
          </a:blip>
          <a:stretch>
            <a:fillRect/>
          </a:stretch>
        </p:blipFill>
        <p:spPr>
          <a:xfrm>
            <a:off x="857600" y="1364775"/>
            <a:ext cx="6211175" cy="3340151"/>
          </a:xfrm>
          <a:prstGeom prst="rect">
            <a:avLst/>
          </a:prstGeom>
          <a:noFill/>
          <a:ln>
            <a:noFill/>
          </a:ln>
        </p:spPr>
      </p:pic>
      <p:sp>
        <p:nvSpPr>
          <p:cNvPr id="398" name="Google Shape;398;p26"/>
          <p:cNvSpPr txBox="1"/>
          <p:nvPr/>
        </p:nvSpPr>
        <p:spPr>
          <a:xfrm>
            <a:off x="5109900" y="4586350"/>
            <a:ext cx="403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source:https://colab.research.google.com/drive/11xdCq2SiAR9CXCxZENJwQiV94BcvBznC#scrollTo=KYfb7oYdwe6w</a:t>
            </a:r>
            <a:endParaRPr sz="100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7"/>
          <p:cNvSpPr txBox="1"/>
          <p:nvPr>
            <p:ph type="title"/>
          </p:nvPr>
        </p:nvSpPr>
        <p:spPr>
          <a:xfrm>
            <a:off x="713225" y="445025"/>
            <a:ext cx="41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initial pitch</a:t>
            </a:r>
            <a:endParaRPr/>
          </a:p>
        </p:txBody>
      </p:sp>
      <p:sp>
        <p:nvSpPr>
          <p:cNvPr id="404" name="Google Shape;404;p27"/>
          <p:cNvSpPr txBox="1"/>
          <p:nvPr>
            <p:ph idx="14" type="title"/>
          </p:nvPr>
        </p:nvSpPr>
        <p:spPr>
          <a:xfrm>
            <a:off x="484625" y="1427300"/>
            <a:ext cx="2002800" cy="6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highlight>
                  <a:schemeClr val="accent3"/>
                </a:highlight>
              </a:rPr>
              <a:t>New York </a:t>
            </a:r>
            <a:endParaRPr sz="1700">
              <a:highlight>
                <a:schemeClr val="accent3"/>
              </a:highlight>
            </a:endParaRPr>
          </a:p>
        </p:txBody>
      </p:sp>
      <p:sp>
        <p:nvSpPr>
          <p:cNvPr id="405" name="Google Shape;405;p27"/>
          <p:cNvSpPr txBox="1"/>
          <p:nvPr>
            <p:ph idx="14" type="title"/>
          </p:nvPr>
        </p:nvSpPr>
        <p:spPr>
          <a:xfrm>
            <a:off x="484625" y="1910625"/>
            <a:ext cx="2002800" cy="6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highlight>
                  <a:schemeClr val="accent3"/>
                </a:highlight>
              </a:rPr>
              <a:t>Louisiana</a:t>
            </a:r>
            <a:endParaRPr sz="1700">
              <a:highlight>
                <a:schemeClr val="accent3"/>
              </a:highlight>
            </a:endParaRPr>
          </a:p>
        </p:txBody>
      </p:sp>
      <p:sp>
        <p:nvSpPr>
          <p:cNvPr id="406" name="Google Shape;406;p27"/>
          <p:cNvSpPr txBox="1"/>
          <p:nvPr>
            <p:ph idx="14" type="title"/>
          </p:nvPr>
        </p:nvSpPr>
        <p:spPr>
          <a:xfrm>
            <a:off x="484625" y="2415000"/>
            <a:ext cx="2002800" cy="6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highlight>
                  <a:schemeClr val="accent3"/>
                </a:highlight>
              </a:rPr>
              <a:t>Mississippi </a:t>
            </a:r>
            <a:endParaRPr sz="1700">
              <a:highlight>
                <a:schemeClr val="accent3"/>
              </a:highlight>
            </a:endParaRPr>
          </a:p>
        </p:txBody>
      </p:sp>
      <p:sp>
        <p:nvSpPr>
          <p:cNvPr id="407" name="Google Shape;407;p27"/>
          <p:cNvSpPr txBox="1"/>
          <p:nvPr>
            <p:ph idx="14" type="title"/>
          </p:nvPr>
        </p:nvSpPr>
        <p:spPr>
          <a:xfrm>
            <a:off x="215825" y="3337375"/>
            <a:ext cx="2540400" cy="6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highlight>
                  <a:schemeClr val="accent3"/>
                </a:highlight>
              </a:rPr>
              <a:t>West Virginia </a:t>
            </a:r>
            <a:r>
              <a:rPr lang="en" sz="1700">
                <a:highlight>
                  <a:schemeClr val="accent3"/>
                </a:highlight>
              </a:rPr>
              <a:t> </a:t>
            </a:r>
            <a:endParaRPr sz="1700">
              <a:highlight>
                <a:schemeClr val="accent3"/>
              </a:highlight>
            </a:endParaRPr>
          </a:p>
        </p:txBody>
      </p:sp>
      <p:sp>
        <p:nvSpPr>
          <p:cNvPr id="408" name="Google Shape;408;p27"/>
          <p:cNvSpPr txBox="1"/>
          <p:nvPr>
            <p:ph idx="14" type="title"/>
          </p:nvPr>
        </p:nvSpPr>
        <p:spPr>
          <a:xfrm>
            <a:off x="484625" y="2895425"/>
            <a:ext cx="2002800" cy="6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highlight>
                  <a:schemeClr val="accent3"/>
                </a:highlight>
              </a:rPr>
              <a:t>Indiana</a:t>
            </a:r>
            <a:endParaRPr sz="1700">
              <a:highlight>
                <a:schemeClr val="accent3"/>
              </a:highlight>
            </a:endParaRPr>
          </a:p>
        </p:txBody>
      </p:sp>
      <p:pic>
        <p:nvPicPr>
          <p:cNvPr id="409" name="Google Shape;409;p27"/>
          <p:cNvPicPr preferRelativeResize="0"/>
          <p:nvPr/>
        </p:nvPicPr>
        <p:blipFill>
          <a:blip r:embed="rId3">
            <a:alphaModFix/>
          </a:blip>
          <a:stretch>
            <a:fillRect/>
          </a:stretch>
        </p:blipFill>
        <p:spPr>
          <a:xfrm>
            <a:off x="2320350" y="1188150"/>
            <a:ext cx="6246151" cy="3629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8"/>
          <p:cNvSpPr txBox="1"/>
          <p:nvPr>
            <p:ph type="title"/>
          </p:nvPr>
        </p:nvSpPr>
        <p:spPr>
          <a:xfrm>
            <a:off x="713225" y="445025"/>
            <a:ext cx="41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we switched</a:t>
            </a:r>
            <a:endParaRPr/>
          </a:p>
        </p:txBody>
      </p:sp>
      <p:pic>
        <p:nvPicPr>
          <p:cNvPr id="415" name="Google Shape;415;p28"/>
          <p:cNvPicPr preferRelativeResize="0"/>
          <p:nvPr/>
        </p:nvPicPr>
        <p:blipFill>
          <a:blip r:embed="rId3">
            <a:alphaModFix/>
          </a:blip>
          <a:stretch>
            <a:fillRect/>
          </a:stretch>
        </p:blipFill>
        <p:spPr>
          <a:xfrm>
            <a:off x="1515425" y="542625"/>
            <a:ext cx="5726625" cy="4371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 we have</a:t>
            </a:r>
            <a:endParaRPr/>
          </a:p>
        </p:txBody>
      </p:sp>
      <p:grpSp>
        <p:nvGrpSpPr>
          <p:cNvPr id="421" name="Google Shape;421;p29"/>
          <p:cNvGrpSpPr/>
          <p:nvPr/>
        </p:nvGrpSpPr>
        <p:grpSpPr>
          <a:xfrm>
            <a:off x="-201531" y="4139268"/>
            <a:ext cx="9547055" cy="462505"/>
            <a:chOff x="-201531" y="4139268"/>
            <a:chExt cx="9547055" cy="462505"/>
          </a:xfrm>
        </p:grpSpPr>
        <p:sp>
          <p:nvSpPr>
            <p:cNvPr id="422" name="Google Shape;422;p29"/>
            <p:cNvSpPr/>
            <p:nvPr/>
          </p:nvSpPr>
          <p:spPr>
            <a:xfrm rot="16933">
              <a:off x="-200569" y="4162773"/>
              <a:ext cx="9545130" cy="415496"/>
            </a:xfrm>
            <a:custGeom>
              <a:rect b="b" l="l" r="r" t="t"/>
              <a:pathLst>
                <a:path extrusionOk="0" h="8415" w="115372">
                  <a:moveTo>
                    <a:pt x="115282" y="0"/>
                  </a:moveTo>
                  <a:lnTo>
                    <a:pt x="0" y="1477"/>
                  </a:lnTo>
                  <a:lnTo>
                    <a:pt x="89" y="8415"/>
                  </a:lnTo>
                  <a:lnTo>
                    <a:pt x="115371" y="6938"/>
                  </a:lnTo>
                  <a:lnTo>
                    <a:pt x="1152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rot="16933">
              <a:off x="2523841" y="4202152"/>
              <a:ext cx="460743" cy="346123"/>
            </a:xfrm>
            <a:custGeom>
              <a:rect b="b" l="l" r="r" t="t"/>
              <a:pathLst>
                <a:path extrusionOk="0" h="7010" w="5569">
                  <a:moveTo>
                    <a:pt x="5569" y="1"/>
                  </a:moveTo>
                  <a:lnTo>
                    <a:pt x="2900" y="36"/>
                  </a:lnTo>
                  <a:lnTo>
                    <a:pt x="0" y="7010"/>
                  </a:lnTo>
                  <a:lnTo>
                    <a:pt x="2651" y="6974"/>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rot="16933">
              <a:off x="2943314" y="4201607"/>
              <a:ext cx="460826" cy="346123"/>
            </a:xfrm>
            <a:custGeom>
              <a:rect b="b" l="l" r="r" t="t"/>
              <a:pathLst>
                <a:path extrusionOk="0" h="7010" w="5570">
                  <a:moveTo>
                    <a:pt x="5569" y="0"/>
                  </a:moveTo>
                  <a:lnTo>
                    <a:pt x="2918" y="36"/>
                  </a:lnTo>
                  <a:lnTo>
                    <a:pt x="1" y="7010"/>
                  </a:lnTo>
                  <a:lnTo>
                    <a:pt x="2669" y="6974"/>
                  </a:lnTo>
                  <a:lnTo>
                    <a:pt x="55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rot="16933">
              <a:off x="3362792" y="4200125"/>
              <a:ext cx="460826" cy="346172"/>
            </a:xfrm>
            <a:custGeom>
              <a:rect b="b" l="l" r="r" t="t"/>
              <a:pathLst>
                <a:path extrusionOk="0" h="7011" w="5570">
                  <a:moveTo>
                    <a:pt x="5569" y="1"/>
                  </a:moveTo>
                  <a:lnTo>
                    <a:pt x="2919" y="37"/>
                  </a:lnTo>
                  <a:lnTo>
                    <a:pt x="1" y="7010"/>
                  </a:lnTo>
                  <a:lnTo>
                    <a:pt x="1" y="7010"/>
                  </a:lnTo>
                  <a:lnTo>
                    <a:pt x="2670" y="6975"/>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rot="16933">
              <a:off x="4201825" y="4198147"/>
              <a:ext cx="460743" cy="346123"/>
            </a:xfrm>
            <a:custGeom>
              <a:rect b="b" l="l" r="r" t="t"/>
              <a:pathLst>
                <a:path extrusionOk="0" h="7010" w="5569">
                  <a:moveTo>
                    <a:pt x="5569" y="0"/>
                  </a:moveTo>
                  <a:lnTo>
                    <a:pt x="2918" y="36"/>
                  </a:lnTo>
                  <a:lnTo>
                    <a:pt x="0" y="7010"/>
                  </a:lnTo>
                  <a:lnTo>
                    <a:pt x="2651" y="6974"/>
                  </a:lnTo>
                  <a:lnTo>
                    <a:pt x="55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rot="16933">
              <a:off x="4621303" y="4196717"/>
              <a:ext cx="462232" cy="346123"/>
            </a:xfrm>
            <a:custGeom>
              <a:rect b="b" l="l" r="r" t="t"/>
              <a:pathLst>
                <a:path extrusionOk="0" h="7010" w="5587">
                  <a:moveTo>
                    <a:pt x="5587" y="0"/>
                  </a:moveTo>
                  <a:lnTo>
                    <a:pt x="2918" y="36"/>
                  </a:lnTo>
                  <a:lnTo>
                    <a:pt x="1" y="7010"/>
                  </a:lnTo>
                  <a:lnTo>
                    <a:pt x="2669"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rot="16933">
              <a:off x="3782352" y="4198691"/>
              <a:ext cx="460743" cy="346172"/>
            </a:xfrm>
            <a:custGeom>
              <a:rect b="b" l="l" r="r" t="t"/>
              <a:pathLst>
                <a:path extrusionOk="0" h="7011" w="5569">
                  <a:moveTo>
                    <a:pt x="5569" y="1"/>
                  </a:moveTo>
                  <a:lnTo>
                    <a:pt x="2900" y="36"/>
                  </a:lnTo>
                  <a:lnTo>
                    <a:pt x="0" y="7010"/>
                  </a:lnTo>
                  <a:lnTo>
                    <a:pt x="2669" y="6992"/>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rot="16933">
              <a:off x="424886" y="4208475"/>
              <a:ext cx="462232" cy="346123"/>
            </a:xfrm>
            <a:custGeom>
              <a:rect b="b" l="l" r="r" t="t"/>
              <a:pathLst>
                <a:path extrusionOk="0" h="7010" w="5587">
                  <a:moveTo>
                    <a:pt x="5586" y="1"/>
                  </a:moveTo>
                  <a:lnTo>
                    <a:pt x="2918" y="36"/>
                  </a:lnTo>
                  <a:lnTo>
                    <a:pt x="0" y="7010"/>
                  </a:lnTo>
                  <a:lnTo>
                    <a:pt x="2669" y="6974"/>
                  </a:lnTo>
                  <a:lnTo>
                    <a:pt x="55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rot="16933">
              <a:off x="844363" y="4207042"/>
              <a:ext cx="462232" cy="346123"/>
            </a:xfrm>
            <a:custGeom>
              <a:rect b="b" l="l" r="r" t="t"/>
              <a:pathLst>
                <a:path extrusionOk="0" h="7010" w="5587">
                  <a:moveTo>
                    <a:pt x="5587" y="0"/>
                  </a:moveTo>
                  <a:lnTo>
                    <a:pt x="2918" y="36"/>
                  </a:lnTo>
                  <a:lnTo>
                    <a:pt x="1" y="7010"/>
                  </a:lnTo>
                  <a:lnTo>
                    <a:pt x="1" y="7010"/>
                  </a:lnTo>
                  <a:lnTo>
                    <a:pt x="2669"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rot="16933">
              <a:off x="1265330" y="4205612"/>
              <a:ext cx="460743" cy="346123"/>
            </a:xfrm>
            <a:custGeom>
              <a:rect b="b" l="l" r="r" t="t"/>
              <a:pathLst>
                <a:path extrusionOk="0" h="7010" w="5569">
                  <a:moveTo>
                    <a:pt x="5569" y="0"/>
                  </a:moveTo>
                  <a:lnTo>
                    <a:pt x="2900" y="36"/>
                  </a:lnTo>
                  <a:lnTo>
                    <a:pt x="1" y="7010"/>
                  </a:lnTo>
                  <a:lnTo>
                    <a:pt x="2651" y="6974"/>
                  </a:lnTo>
                  <a:lnTo>
                    <a:pt x="55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rot="16933">
              <a:off x="1684803" y="4205018"/>
              <a:ext cx="460826" cy="346172"/>
            </a:xfrm>
            <a:custGeom>
              <a:rect b="b" l="l" r="r" t="t"/>
              <a:pathLst>
                <a:path extrusionOk="0" h="7011" w="5570">
                  <a:moveTo>
                    <a:pt x="5569" y="1"/>
                  </a:moveTo>
                  <a:lnTo>
                    <a:pt x="2901" y="36"/>
                  </a:lnTo>
                  <a:lnTo>
                    <a:pt x="1" y="7010"/>
                  </a:lnTo>
                  <a:lnTo>
                    <a:pt x="2652" y="6975"/>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rot="16933">
              <a:off x="2104363" y="4203585"/>
              <a:ext cx="460743" cy="346172"/>
            </a:xfrm>
            <a:custGeom>
              <a:rect b="b" l="l" r="r" t="t"/>
              <a:pathLst>
                <a:path extrusionOk="0" h="7011" w="5569">
                  <a:moveTo>
                    <a:pt x="5569" y="1"/>
                  </a:moveTo>
                  <a:lnTo>
                    <a:pt x="2900" y="36"/>
                  </a:lnTo>
                  <a:lnTo>
                    <a:pt x="0" y="7010"/>
                  </a:lnTo>
                  <a:lnTo>
                    <a:pt x="2651" y="6975"/>
                  </a:lnTo>
                  <a:lnTo>
                    <a:pt x="55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rot="16933">
              <a:off x="8853609" y="4187766"/>
              <a:ext cx="462232" cy="346172"/>
            </a:xfrm>
            <a:custGeom>
              <a:rect b="b" l="l" r="r" t="t"/>
              <a:pathLst>
                <a:path extrusionOk="0" h="7011" w="5587">
                  <a:moveTo>
                    <a:pt x="5587" y="1"/>
                  </a:moveTo>
                  <a:lnTo>
                    <a:pt x="2918" y="36"/>
                  </a:lnTo>
                  <a:lnTo>
                    <a:pt x="1" y="7010"/>
                  </a:lnTo>
                  <a:lnTo>
                    <a:pt x="2669"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rot="16933">
              <a:off x="5330" y="4209020"/>
              <a:ext cx="462315" cy="346172"/>
            </a:xfrm>
            <a:custGeom>
              <a:rect b="b" l="l" r="r" t="t"/>
              <a:pathLst>
                <a:path extrusionOk="0" h="7011" w="5588">
                  <a:moveTo>
                    <a:pt x="5587" y="1"/>
                  </a:moveTo>
                  <a:lnTo>
                    <a:pt x="2919" y="36"/>
                  </a:lnTo>
                  <a:lnTo>
                    <a:pt x="1" y="7010"/>
                  </a:lnTo>
                  <a:lnTo>
                    <a:pt x="1" y="7010"/>
                  </a:lnTo>
                  <a:lnTo>
                    <a:pt x="2670"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rot="16933">
              <a:off x="8435486" y="4187785"/>
              <a:ext cx="462232" cy="346123"/>
            </a:xfrm>
            <a:custGeom>
              <a:rect b="b" l="l" r="r" t="t"/>
              <a:pathLst>
                <a:path extrusionOk="0" h="7010" w="5587">
                  <a:moveTo>
                    <a:pt x="5586" y="0"/>
                  </a:moveTo>
                  <a:lnTo>
                    <a:pt x="2918" y="36"/>
                  </a:lnTo>
                  <a:lnTo>
                    <a:pt x="0" y="7010"/>
                  </a:lnTo>
                  <a:lnTo>
                    <a:pt x="2669" y="6974"/>
                  </a:lnTo>
                  <a:lnTo>
                    <a:pt x="558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rot="16933">
              <a:off x="7557798" y="4189252"/>
              <a:ext cx="462232" cy="346123"/>
            </a:xfrm>
            <a:custGeom>
              <a:rect b="b" l="l" r="r" t="t"/>
              <a:pathLst>
                <a:path extrusionOk="0" h="7010" w="5587">
                  <a:moveTo>
                    <a:pt x="5587" y="1"/>
                  </a:moveTo>
                  <a:lnTo>
                    <a:pt x="2918" y="36"/>
                  </a:lnTo>
                  <a:lnTo>
                    <a:pt x="1" y="7010"/>
                  </a:lnTo>
                  <a:lnTo>
                    <a:pt x="2669" y="6974"/>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rot="16933">
              <a:off x="7977275" y="4187818"/>
              <a:ext cx="462315" cy="346123"/>
            </a:xfrm>
            <a:custGeom>
              <a:rect b="b" l="l" r="r" t="t"/>
              <a:pathLst>
                <a:path extrusionOk="0" h="7010" w="5588">
                  <a:moveTo>
                    <a:pt x="5587" y="0"/>
                  </a:moveTo>
                  <a:lnTo>
                    <a:pt x="2919" y="36"/>
                  </a:lnTo>
                  <a:lnTo>
                    <a:pt x="1" y="7010"/>
                  </a:lnTo>
                  <a:lnTo>
                    <a:pt x="2670"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rot="16933">
              <a:off x="6299287" y="4192712"/>
              <a:ext cx="462315" cy="346123"/>
            </a:xfrm>
            <a:custGeom>
              <a:rect b="b" l="l" r="r" t="t"/>
              <a:pathLst>
                <a:path extrusionOk="0" h="7010" w="5588">
                  <a:moveTo>
                    <a:pt x="5587" y="0"/>
                  </a:moveTo>
                  <a:lnTo>
                    <a:pt x="2918" y="36"/>
                  </a:lnTo>
                  <a:lnTo>
                    <a:pt x="1" y="7010"/>
                  </a:lnTo>
                  <a:lnTo>
                    <a:pt x="1" y="7010"/>
                  </a:lnTo>
                  <a:lnTo>
                    <a:pt x="2669" y="6974"/>
                  </a:lnTo>
                  <a:lnTo>
                    <a:pt x="558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rot="16933">
              <a:off x="5879814" y="4193257"/>
              <a:ext cx="462232" cy="346123"/>
            </a:xfrm>
            <a:custGeom>
              <a:rect b="b" l="l" r="r" t="t"/>
              <a:pathLst>
                <a:path extrusionOk="0" h="7010" w="5587">
                  <a:moveTo>
                    <a:pt x="5587" y="1"/>
                  </a:moveTo>
                  <a:lnTo>
                    <a:pt x="2918" y="36"/>
                  </a:lnTo>
                  <a:lnTo>
                    <a:pt x="1" y="7010"/>
                  </a:lnTo>
                  <a:lnTo>
                    <a:pt x="2669" y="6974"/>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rot="16933">
              <a:off x="7138325" y="4189796"/>
              <a:ext cx="462232" cy="346172"/>
            </a:xfrm>
            <a:custGeom>
              <a:rect b="b" l="l" r="r" t="t"/>
              <a:pathLst>
                <a:path extrusionOk="0" h="7011" w="5587">
                  <a:moveTo>
                    <a:pt x="5587" y="1"/>
                  </a:moveTo>
                  <a:lnTo>
                    <a:pt x="2918" y="36"/>
                  </a:lnTo>
                  <a:lnTo>
                    <a:pt x="0" y="7010"/>
                  </a:lnTo>
                  <a:lnTo>
                    <a:pt x="0" y="7010"/>
                  </a:lnTo>
                  <a:lnTo>
                    <a:pt x="2669"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rot="16933">
              <a:off x="5460336" y="4194690"/>
              <a:ext cx="462232" cy="346172"/>
            </a:xfrm>
            <a:custGeom>
              <a:rect b="b" l="l" r="r" t="t"/>
              <a:pathLst>
                <a:path extrusionOk="0" h="7011" w="5587">
                  <a:moveTo>
                    <a:pt x="5587" y="1"/>
                  </a:moveTo>
                  <a:lnTo>
                    <a:pt x="2918" y="36"/>
                  </a:lnTo>
                  <a:lnTo>
                    <a:pt x="0" y="7010"/>
                  </a:lnTo>
                  <a:lnTo>
                    <a:pt x="0" y="7010"/>
                  </a:lnTo>
                  <a:lnTo>
                    <a:pt x="2669" y="6975"/>
                  </a:lnTo>
                  <a:lnTo>
                    <a:pt x="558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rot="16933">
              <a:off x="6718847" y="4191279"/>
              <a:ext cx="462232" cy="346123"/>
            </a:xfrm>
            <a:custGeom>
              <a:rect b="b" l="l" r="r" t="t"/>
              <a:pathLst>
                <a:path extrusionOk="0" h="7010" w="5587">
                  <a:moveTo>
                    <a:pt x="5586" y="0"/>
                  </a:moveTo>
                  <a:lnTo>
                    <a:pt x="2918" y="36"/>
                  </a:lnTo>
                  <a:lnTo>
                    <a:pt x="0" y="7009"/>
                  </a:lnTo>
                  <a:lnTo>
                    <a:pt x="2669" y="6974"/>
                  </a:lnTo>
                  <a:lnTo>
                    <a:pt x="558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rot="16933">
              <a:off x="5040861" y="4196123"/>
              <a:ext cx="462232" cy="345284"/>
            </a:xfrm>
            <a:custGeom>
              <a:rect b="b" l="l" r="r" t="t"/>
              <a:pathLst>
                <a:path extrusionOk="0" h="6993" w="5587">
                  <a:moveTo>
                    <a:pt x="5586" y="1"/>
                  </a:moveTo>
                  <a:lnTo>
                    <a:pt x="2918" y="19"/>
                  </a:lnTo>
                  <a:lnTo>
                    <a:pt x="0" y="6993"/>
                  </a:lnTo>
                  <a:lnTo>
                    <a:pt x="2669" y="6975"/>
                  </a:lnTo>
                  <a:lnTo>
                    <a:pt x="55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rot="16933">
              <a:off x="-199082" y="4235654"/>
              <a:ext cx="9542151" cy="269739"/>
            </a:xfrm>
            <a:custGeom>
              <a:rect b="b" l="l" r="r" t="t"/>
              <a:pathLst>
                <a:path extrusionOk="0" h="5463" w="115336">
                  <a:moveTo>
                    <a:pt x="115282" y="1"/>
                  </a:moveTo>
                  <a:lnTo>
                    <a:pt x="0" y="1477"/>
                  </a:lnTo>
                  <a:lnTo>
                    <a:pt x="53" y="5462"/>
                  </a:lnTo>
                  <a:lnTo>
                    <a:pt x="115335" y="4003"/>
                  </a:lnTo>
                  <a:lnTo>
                    <a:pt x="1152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rot="563303">
              <a:off x="693579" y="4334367"/>
              <a:ext cx="39477"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563303">
              <a:off x="411797" y="4333276"/>
              <a:ext cx="88625" cy="96241"/>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563303">
              <a:off x="506513" y="4332949"/>
              <a:ext cx="106294" cy="93916"/>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rot="563303">
              <a:off x="614861" y="4336766"/>
              <a:ext cx="81743"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rot="563303">
              <a:off x="735448" y="4332849"/>
              <a:ext cx="96251" cy="94567"/>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rot="563303">
              <a:off x="831948" y="4331623"/>
              <a:ext cx="85184" cy="99728"/>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rot="563303">
              <a:off x="2196329" y="4334367"/>
              <a:ext cx="39477"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rot="563303">
              <a:off x="1914547" y="4333276"/>
              <a:ext cx="88625" cy="96241"/>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rot="563303">
              <a:off x="2009263" y="4332949"/>
              <a:ext cx="106294" cy="93916"/>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rot="563303">
              <a:off x="2117611" y="4336766"/>
              <a:ext cx="81743"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rot="563303">
              <a:off x="2238198" y="4332849"/>
              <a:ext cx="96251" cy="94567"/>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rot="563303">
              <a:off x="2334698" y="4331623"/>
              <a:ext cx="85184" cy="99728"/>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rot="563303">
              <a:off x="3699079" y="4334367"/>
              <a:ext cx="39477"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rot="563303">
              <a:off x="3417297" y="4333276"/>
              <a:ext cx="88625" cy="96241"/>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rot="563303">
              <a:off x="3512013" y="4332949"/>
              <a:ext cx="106294" cy="93916"/>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rot="563303">
              <a:off x="3620361" y="4336766"/>
              <a:ext cx="81743"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rot="563303">
              <a:off x="3740948" y="4332849"/>
              <a:ext cx="96251" cy="94567"/>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rot="563303">
              <a:off x="3837448" y="4331623"/>
              <a:ext cx="85184" cy="99728"/>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rot="563303">
              <a:off x="5201829" y="4334367"/>
              <a:ext cx="39477"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rot="563303">
              <a:off x="4920047" y="4333276"/>
              <a:ext cx="88625" cy="96241"/>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rot="563303">
              <a:off x="5014763" y="4332949"/>
              <a:ext cx="106294" cy="93916"/>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rot="563303">
              <a:off x="5123111" y="4336766"/>
              <a:ext cx="81743"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rot="563303">
              <a:off x="5243698" y="4332849"/>
              <a:ext cx="96251" cy="94567"/>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rot="563303">
              <a:off x="5340198" y="4331623"/>
              <a:ext cx="85184" cy="99728"/>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rot="563303">
              <a:off x="6704579" y="4334367"/>
              <a:ext cx="39477"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rot="563303">
              <a:off x="6422797" y="4333276"/>
              <a:ext cx="88625" cy="96241"/>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rot="563303">
              <a:off x="6517513" y="4332949"/>
              <a:ext cx="106294" cy="93916"/>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rot="563303">
              <a:off x="6625861" y="4336766"/>
              <a:ext cx="81743"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rot="563303">
              <a:off x="6746448" y="4332849"/>
              <a:ext cx="96251" cy="94567"/>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rot="563303">
              <a:off x="6842948" y="4331623"/>
              <a:ext cx="85184" cy="99728"/>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rot="563303">
              <a:off x="8207329" y="4334367"/>
              <a:ext cx="39477" cy="92801"/>
            </a:xfrm>
            <a:custGeom>
              <a:rect b="b" l="l" r="r" t="t"/>
              <a:pathLst>
                <a:path extrusionOk="0" h="1996" w="849">
                  <a:moveTo>
                    <a:pt x="536" y="1"/>
                  </a:moveTo>
                  <a:lnTo>
                    <a:pt x="0" y="75"/>
                  </a:lnTo>
                  <a:lnTo>
                    <a:pt x="313" y="1995"/>
                  </a:lnTo>
                  <a:lnTo>
                    <a:pt x="848" y="1906"/>
                  </a:lnTo>
                  <a:lnTo>
                    <a:pt x="5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rot="563303">
              <a:off x="7925547" y="4333276"/>
              <a:ext cx="88625" cy="96241"/>
            </a:xfrm>
            <a:custGeom>
              <a:rect b="b" l="l" r="r" t="t"/>
              <a:pathLst>
                <a:path extrusionOk="0" h="2070" w="1906">
                  <a:moveTo>
                    <a:pt x="1004" y="441"/>
                  </a:moveTo>
                  <a:cubicBezTo>
                    <a:pt x="1175" y="441"/>
                    <a:pt x="1269" y="527"/>
                    <a:pt x="1295" y="670"/>
                  </a:cubicBezTo>
                  <a:cubicBezTo>
                    <a:pt x="1325" y="849"/>
                    <a:pt x="1236" y="968"/>
                    <a:pt x="1012" y="1012"/>
                  </a:cubicBezTo>
                  <a:lnTo>
                    <a:pt x="715" y="1057"/>
                  </a:lnTo>
                  <a:lnTo>
                    <a:pt x="625" y="491"/>
                  </a:lnTo>
                  <a:lnTo>
                    <a:pt x="923" y="447"/>
                  </a:lnTo>
                  <a:cubicBezTo>
                    <a:pt x="952" y="443"/>
                    <a:pt x="979" y="441"/>
                    <a:pt x="1004" y="441"/>
                  </a:cubicBezTo>
                  <a:close/>
                  <a:moveTo>
                    <a:pt x="1078" y="0"/>
                  </a:moveTo>
                  <a:cubicBezTo>
                    <a:pt x="1014" y="0"/>
                    <a:pt x="948" y="5"/>
                    <a:pt x="878" y="15"/>
                  </a:cubicBezTo>
                  <a:lnTo>
                    <a:pt x="0" y="164"/>
                  </a:lnTo>
                  <a:lnTo>
                    <a:pt x="313" y="2069"/>
                  </a:lnTo>
                  <a:lnTo>
                    <a:pt x="849" y="1980"/>
                  </a:lnTo>
                  <a:lnTo>
                    <a:pt x="759" y="1489"/>
                  </a:lnTo>
                  <a:lnTo>
                    <a:pt x="1102" y="1429"/>
                  </a:lnTo>
                  <a:cubicBezTo>
                    <a:pt x="1623" y="1340"/>
                    <a:pt x="1906" y="1027"/>
                    <a:pt x="1846" y="596"/>
                  </a:cubicBezTo>
                  <a:cubicBezTo>
                    <a:pt x="1781" y="208"/>
                    <a:pt x="1493" y="0"/>
                    <a:pt x="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rot="563303">
              <a:off x="8020263" y="4332949"/>
              <a:ext cx="106294" cy="93916"/>
            </a:xfrm>
            <a:custGeom>
              <a:rect b="b" l="l" r="r" t="t"/>
              <a:pathLst>
                <a:path extrusionOk="0" h="2020" w="2286">
                  <a:moveTo>
                    <a:pt x="1131" y="509"/>
                  </a:moveTo>
                  <a:cubicBezTo>
                    <a:pt x="1358" y="509"/>
                    <a:pt x="1584" y="658"/>
                    <a:pt x="1645" y="921"/>
                  </a:cubicBezTo>
                  <a:lnTo>
                    <a:pt x="1660" y="921"/>
                  </a:lnTo>
                  <a:cubicBezTo>
                    <a:pt x="1719" y="1219"/>
                    <a:pt x="1511" y="1516"/>
                    <a:pt x="1213" y="1546"/>
                  </a:cubicBezTo>
                  <a:cubicBezTo>
                    <a:pt x="1184" y="1551"/>
                    <a:pt x="1154" y="1553"/>
                    <a:pt x="1126" y="1553"/>
                  </a:cubicBezTo>
                  <a:cubicBezTo>
                    <a:pt x="726" y="1553"/>
                    <a:pt x="457" y="1089"/>
                    <a:pt x="707" y="742"/>
                  </a:cubicBezTo>
                  <a:cubicBezTo>
                    <a:pt x="812" y="583"/>
                    <a:pt x="972" y="509"/>
                    <a:pt x="1131" y="509"/>
                  </a:cubicBezTo>
                  <a:close/>
                  <a:moveTo>
                    <a:pt x="1154" y="0"/>
                  </a:moveTo>
                  <a:cubicBezTo>
                    <a:pt x="578" y="0"/>
                    <a:pt x="1" y="424"/>
                    <a:pt x="67" y="1174"/>
                  </a:cubicBezTo>
                  <a:cubicBezTo>
                    <a:pt x="144" y="1674"/>
                    <a:pt x="575" y="2020"/>
                    <a:pt x="1055" y="2020"/>
                  </a:cubicBezTo>
                  <a:cubicBezTo>
                    <a:pt x="1132" y="2020"/>
                    <a:pt x="1210" y="2011"/>
                    <a:pt x="1288" y="1993"/>
                  </a:cubicBezTo>
                  <a:cubicBezTo>
                    <a:pt x="1898" y="1903"/>
                    <a:pt x="2285" y="1412"/>
                    <a:pt x="2196" y="832"/>
                  </a:cubicBezTo>
                  <a:cubicBezTo>
                    <a:pt x="2058" y="262"/>
                    <a:pt x="1607"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rot="563303">
              <a:off x="8128611" y="4336766"/>
              <a:ext cx="81743" cy="92801"/>
            </a:xfrm>
            <a:custGeom>
              <a:rect b="b" l="l" r="r" t="t"/>
              <a:pathLst>
                <a:path extrusionOk="0" h="1996" w="1758">
                  <a:moveTo>
                    <a:pt x="552" y="1"/>
                  </a:moveTo>
                  <a:lnTo>
                    <a:pt x="1" y="90"/>
                  </a:lnTo>
                  <a:lnTo>
                    <a:pt x="313" y="1996"/>
                  </a:lnTo>
                  <a:lnTo>
                    <a:pt x="1757" y="1772"/>
                  </a:lnTo>
                  <a:lnTo>
                    <a:pt x="1698" y="1341"/>
                  </a:lnTo>
                  <a:lnTo>
                    <a:pt x="790" y="1489"/>
                  </a:lnTo>
                  <a:lnTo>
                    <a:pt x="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rot="563303">
              <a:off x="8249198" y="4332849"/>
              <a:ext cx="96251" cy="94567"/>
            </a:xfrm>
            <a:custGeom>
              <a:rect b="b" l="l" r="r" t="t"/>
              <a:pathLst>
                <a:path extrusionOk="0" h="2034" w="2070">
                  <a:moveTo>
                    <a:pt x="1211" y="1"/>
                  </a:moveTo>
                  <a:cubicBezTo>
                    <a:pt x="1139" y="1"/>
                    <a:pt x="1067" y="9"/>
                    <a:pt x="998" y="27"/>
                  </a:cubicBezTo>
                  <a:cubicBezTo>
                    <a:pt x="417" y="72"/>
                    <a:pt x="0" y="607"/>
                    <a:pt x="104" y="1188"/>
                  </a:cubicBezTo>
                  <a:cubicBezTo>
                    <a:pt x="169" y="1677"/>
                    <a:pt x="601" y="2033"/>
                    <a:pt x="1083" y="2033"/>
                  </a:cubicBezTo>
                  <a:cubicBezTo>
                    <a:pt x="1158" y="2033"/>
                    <a:pt x="1234" y="2025"/>
                    <a:pt x="1310" y="2007"/>
                  </a:cubicBezTo>
                  <a:cubicBezTo>
                    <a:pt x="1623" y="1977"/>
                    <a:pt x="1905" y="1798"/>
                    <a:pt x="2069" y="1515"/>
                  </a:cubicBezTo>
                  <a:lnTo>
                    <a:pt x="1682" y="1262"/>
                  </a:lnTo>
                  <a:cubicBezTo>
                    <a:pt x="1593" y="1426"/>
                    <a:pt x="1444" y="1530"/>
                    <a:pt x="1265" y="1560"/>
                  </a:cubicBezTo>
                  <a:cubicBezTo>
                    <a:pt x="625" y="1560"/>
                    <a:pt x="477" y="667"/>
                    <a:pt x="1087" y="473"/>
                  </a:cubicBezTo>
                  <a:cubicBezTo>
                    <a:pt x="1122" y="468"/>
                    <a:pt x="1157" y="465"/>
                    <a:pt x="1192" y="465"/>
                  </a:cubicBezTo>
                  <a:cubicBezTo>
                    <a:pt x="1334" y="465"/>
                    <a:pt x="1470" y="515"/>
                    <a:pt x="1578" y="622"/>
                  </a:cubicBezTo>
                  <a:lnTo>
                    <a:pt x="1876" y="250"/>
                  </a:lnTo>
                  <a:cubicBezTo>
                    <a:pt x="1682" y="91"/>
                    <a:pt x="1445" y="1"/>
                    <a:pt x="1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rot="563303">
              <a:off x="8345698" y="4331623"/>
              <a:ext cx="85184" cy="99728"/>
            </a:xfrm>
            <a:custGeom>
              <a:rect b="b" l="l" r="r" t="t"/>
              <a:pathLst>
                <a:path extrusionOk="0" h="2145" w="1832">
                  <a:moveTo>
                    <a:pt x="1489" y="1"/>
                  </a:moveTo>
                  <a:lnTo>
                    <a:pt x="0" y="239"/>
                  </a:lnTo>
                  <a:lnTo>
                    <a:pt x="313" y="2144"/>
                  </a:lnTo>
                  <a:lnTo>
                    <a:pt x="1831" y="1891"/>
                  </a:lnTo>
                  <a:lnTo>
                    <a:pt x="1772" y="1474"/>
                  </a:lnTo>
                  <a:lnTo>
                    <a:pt x="774" y="1638"/>
                  </a:lnTo>
                  <a:lnTo>
                    <a:pt x="715" y="1296"/>
                  </a:lnTo>
                  <a:lnTo>
                    <a:pt x="1563" y="1162"/>
                  </a:lnTo>
                  <a:lnTo>
                    <a:pt x="1489" y="745"/>
                  </a:lnTo>
                  <a:lnTo>
                    <a:pt x="640" y="894"/>
                  </a:lnTo>
                  <a:lnTo>
                    <a:pt x="596" y="566"/>
                  </a:lnTo>
                  <a:lnTo>
                    <a:pt x="1563" y="418"/>
                  </a:lnTo>
                  <a:lnTo>
                    <a:pt x="1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29"/>
          <p:cNvGrpSpPr/>
          <p:nvPr/>
        </p:nvGrpSpPr>
        <p:grpSpPr>
          <a:xfrm>
            <a:off x="505626" y="2499726"/>
            <a:ext cx="615650" cy="317563"/>
            <a:chOff x="5599500" y="1559550"/>
            <a:chExt cx="1094100" cy="704912"/>
          </a:xfrm>
        </p:grpSpPr>
        <p:grpSp>
          <p:nvGrpSpPr>
            <p:cNvPr id="483" name="Google Shape;483;p29"/>
            <p:cNvGrpSpPr/>
            <p:nvPr/>
          </p:nvGrpSpPr>
          <p:grpSpPr>
            <a:xfrm>
              <a:off x="5599500" y="1559550"/>
              <a:ext cx="1094100" cy="704912"/>
              <a:chOff x="2450300" y="1559550"/>
              <a:chExt cx="1094100" cy="704912"/>
            </a:xfrm>
          </p:grpSpPr>
          <p:sp>
            <p:nvSpPr>
              <p:cNvPr id="484" name="Google Shape;484;p29"/>
              <p:cNvSpPr/>
              <p:nvPr/>
            </p:nvSpPr>
            <p:spPr>
              <a:xfrm>
                <a:off x="2668031" y="1559550"/>
                <a:ext cx="658800" cy="658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2450300" y="2218262"/>
                <a:ext cx="1094100" cy="4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9"/>
            <p:cNvGrpSpPr/>
            <p:nvPr/>
          </p:nvGrpSpPr>
          <p:grpSpPr>
            <a:xfrm>
              <a:off x="5924075" y="1636363"/>
              <a:ext cx="445025" cy="476925"/>
              <a:chOff x="5924075" y="1636363"/>
              <a:chExt cx="445025" cy="476925"/>
            </a:xfrm>
          </p:grpSpPr>
          <p:sp>
            <p:nvSpPr>
              <p:cNvPr id="487" name="Google Shape;487;p29"/>
              <p:cNvSpPr/>
              <p:nvPr/>
            </p:nvSpPr>
            <p:spPr>
              <a:xfrm>
                <a:off x="5979800" y="2076938"/>
                <a:ext cx="333575" cy="36350"/>
              </a:xfrm>
              <a:custGeom>
                <a:rect b="b" l="l" r="r" t="t"/>
                <a:pathLst>
                  <a:path extrusionOk="0" h="1454" w="13343">
                    <a:moveTo>
                      <a:pt x="0" y="0"/>
                    </a:moveTo>
                    <a:lnTo>
                      <a:pt x="0" y="720"/>
                    </a:lnTo>
                    <a:cubicBezTo>
                      <a:pt x="0" y="1121"/>
                      <a:pt x="332" y="1453"/>
                      <a:pt x="747" y="1453"/>
                    </a:cubicBezTo>
                    <a:lnTo>
                      <a:pt x="12595" y="1453"/>
                    </a:lnTo>
                    <a:cubicBezTo>
                      <a:pt x="13011" y="1453"/>
                      <a:pt x="13343" y="1121"/>
                      <a:pt x="13343" y="720"/>
                    </a:cubicBezTo>
                    <a:lnTo>
                      <a:pt x="13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5979800" y="2012563"/>
                <a:ext cx="333575" cy="36375"/>
              </a:xfrm>
              <a:custGeom>
                <a:rect b="b" l="l" r="r" t="t"/>
                <a:pathLst>
                  <a:path extrusionOk="0" h="1455" w="13343">
                    <a:moveTo>
                      <a:pt x="1177" y="1"/>
                    </a:moveTo>
                    <a:cubicBezTo>
                      <a:pt x="526" y="1"/>
                      <a:pt x="0" y="527"/>
                      <a:pt x="0" y="1177"/>
                    </a:cubicBezTo>
                    <a:lnTo>
                      <a:pt x="0" y="1454"/>
                    </a:lnTo>
                    <a:lnTo>
                      <a:pt x="13343" y="1454"/>
                    </a:lnTo>
                    <a:lnTo>
                      <a:pt x="13343" y="1177"/>
                    </a:lnTo>
                    <a:cubicBezTo>
                      <a:pt x="13343" y="527"/>
                      <a:pt x="12817" y="1"/>
                      <a:pt x="12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6022700" y="1730913"/>
                <a:ext cx="247775" cy="253650"/>
              </a:xfrm>
              <a:custGeom>
                <a:rect b="b" l="l" r="r" t="t"/>
                <a:pathLst>
                  <a:path extrusionOk="0" h="10146" w="9911">
                    <a:moveTo>
                      <a:pt x="4955" y="2588"/>
                    </a:moveTo>
                    <a:cubicBezTo>
                      <a:pt x="5225" y="2588"/>
                      <a:pt x="5495" y="2768"/>
                      <a:pt x="5509" y="3128"/>
                    </a:cubicBezTo>
                    <a:lnTo>
                      <a:pt x="5509" y="5966"/>
                    </a:lnTo>
                    <a:cubicBezTo>
                      <a:pt x="5495" y="6319"/>
                      <a:pt x="5225" y="6495"/>
                      <a:pt x="4955" y="6495"/>
                    </a:cubicBezTo>
                    <a:cubicBezTo>
                      <a:pt x="4686" y="6495"/>
                      <a:pt x="4416" y="6319"/>
                      <a:pt x="4402" y="5966"/>
                    </a:cubicBezTo>
                    <a:lnTo>
                      <a:pt x="4402" y="3128"/>
                    </a:lnTo>
                    <a:cubicBezTo>
                      <a:pt x="4416" y="2768"/>
                      <a:pt x="4686" y="2588"/>
                      <a:pt x="4955" y="2588"/>
                    </a:cubicBezTo>
                    <a:close/>
                    <a:moveTo>
                      <a:pt x="4946" y="7640"/>
                    </a:moveTo>
                    <a:cubicBezTo>
                      <a:pt x="5235" y="7640"/>
                      <a:pt x="5509" y="7869"/>
                      <a:pt x="5509" y="8208"/>
                    </a:cubicBezTo>
                    <a:cubicBezTo>
                      <a:pt x="5509" y="8512"/>
                      <a:pt x="5260" y="8761"/>
                      <a:pt x="4955" y="8761"/>
                    </a:cubicBezTo>
                    <a:cubicBezTo>
                      <a:pt x="4457" y="8761"/>
                      <a:pt x="4208" y="8166"/>
                      <a:pt x="4554" y="7806"/>
                    </a:cubicBezTo>
                    <a:cubicBezTo>
                      <a:pt x="4670" y="7691"/>
                      <a:pt x="4809" y="7640"/>
                      <a:pt x="4946" y="7640"/>
                    </a:cubicBezTo>
                    <a:close/>
                    <a:moveTo>
                      <a:pt x="4955" y="0"/>
                    </a:moveTo>
                    <a:cubicBezTo>
                      <a:pt x="2215" y="0"/>
                      <a:pt x="0" y="2215"/>
                      <a:pt x="0" y="4955"/>
                    </a:cubicBezTo>
                    <a:lnTo>
                      <a:pt x="0" y="10146"/>
                    </a:lnTo>
                    <a:lnTo>
                      <a:pt x="9911" y="10146"/>
                    </a:lnTo>
                    <a:lnTo>
                      <a:pt x="9911" y="4955"/>
                    </a:lnTo>
                    <a:cubicBezTo>
                      <a:pt x="9911" y="2215"/>
                      <a:pt x="7696" y="0"/>
                      <a:pt x="49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6132725" y="1636363"/>
                <a:ext cx="27725" cy="56500"/>
              </a:xfrm>
              <a:custGeom>
                <a:rect b="b" l="l" r="r" t="t"/>
                <a:pathLst>
                  <a:path extrusionOk="0" h="2260" w="1109">
                    <a:moveTo>
                      <a:pt x="554" y="0"/>
                    </a:moveTo>
                    <a:cubicBezTo>
                      <a:pt x="285" y="0"/>
                      <a:pt x="15" y="176"/>
                      <a:pt x="1" y="529"/>
                    </a:cubicBezTo>
                    <a:lnTo>
                      <a:pt x="1" y="1692"/>
                    </a:lnTo>
                    <a:cubicBezTo>
                      <a:pt x="1" y="1997"/>
                      <a:pt x="250" y="2260"/>
                      <a:pt x="554" y="2260"/>
                    </a:cubicBezTo>
                    <a:lnTo>
                      <a:pt x="554" y="2246"/>
                    </a:lnTo>
                    <a:cubicBezTo>
                      <a:pt x="859" y="2246"/>
                      <a:pt x="1108" y="1997"/>
                      <a:pt x="1108" y="1692"/>
                    </a:cubicBezTo>
                    <a:lnTo>
                      <a:pt x="1108" y="529"/>
                    </a:lnTo>
                    <a:cubicBezTo>
                      <a:pt x="1094" y="176"/>
                      <a:pt x="824"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6252800" y="1681413"/>
                <a:ext cx="60600" cy="49850"/>
              </a:xfrm>
              <a:custGeom>
                <a:rect b="b" l="l" r="r" t="t"/>
                <a:pathLst>
                  <a:path extrusionOk="0" h="1994" w="2424">
                    <a:moveTo>
                      <a:pt x="1582" y="0"/>
                    </a:moveTo>
                    <a:cubicBezTo>
                      <a:pt x="1444" y="0"/>
                      <a:pt x="1301" y="57"/>
                      <a:pt x="1177" y="195"/>
                    </a:cubicBezTo>
                    <a:lnTo>
                      <a:pt x="361" y="1025"/>
                    </a:lnTo>
                    <a:cubicBezTo>
                      <a:pt x="1" y="1371"/>
                      <a:pt x="250" y="1980"/>
                      <a:pt x="762" y="1980"/>
                    </a:cubicBezTo>
                    <a:lnTo>
                      <a:pt x="762" y="1994"/>
                    </a:lnTo>
                    <a:cubicBezTo>
                      <a:pt x="900" y="1980"/>
                      <a:pt x="1053" y="1925"/>
                      <a:pt x="1150" y="1814"/>
                    </a:cubicBezTo>
                    <a:lnTo>
                      <a:pt x="1980" y="997"/>
                    </a:lnTo>
                    <a:cubicBezTo>
                      <a:pt x="2424" y="596"/>
                      <a:pt x="2028" y="0"/>
                      <a:pt x="1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6304375" y="1828138"/>
                <a:ext cx="64725" cy="28050"/>
              </a:xfrm>
              <a:custGeom>
                <a:rect b="b" l="l" r="r" t="t"/>
                <a:pathLst>
                  <a:path extrusionOk="0" h="1122" w="2589">
                    <a:moveTo>
                      <a:pt x="720" y="0"/>
                    </a:moveTo>
                    <a:cubicBezTo>
                      <a:pt x="0" y="42"/>
                      <a:pt x="0" y="1080"/>
                      <a:pt x="720" y="1122"/>
                    </a:cubicBezTo>
                    <a:lnTo>
                      <a:pt x="1882" y="1122"/>
                    </a:lnTo>
                    <a:cubicBezTo>
                      <a:pt x="2588" y="1080"/>
                      <a:pt x="2588" y="42"/>
                      <a:pt x="18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5924075" y="1828138"/>
                <a:ext cx="60925" cy="28050"/>
              </a:xfrm>
              <a:custGeom>
                <a:rect b="b" l="l" r="r" t="t"/>
                <a:pathLst>
                  <a:path extrusionOk="0" h="1122" w="2437">
                    <a:moveTo>
                      <a:pt x="707" y="0"/>
                    </a:moveTo>
                    <a:cubicBezTo>
                      <a:pt x="1" y="42"/>
                      <a:pt x="1" y="1080"/>
                      <a:pt x="707" y="1122"/>
                    </a:cubicBezTo>
                    <a:lnTo>
                      <a:pt x="1869" y="1122"/>
                    </a:lnTo>
                    <a:cubicBezTo>
                      <a:pt x="2188" y="1122"/>
                      <a:pt x="2437" y="859"/>
                      <a:pt x="2437" y="554"/>
                    </a:cubicBezTo>
                    <a:cubicBezTo>
                      <a:pt x="2437" y="250"/>
                      <a:pt x="2188" y="0"/>
                      <a:pt x="18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5981600" y="1682563"/>
                <a:ext cx="60700" cy="49175"/>
              </a:xfrm>
              <a:custGeom>
                <a:rect b="b" l="l" r="r" t="t"/>
                <a:pathLst>
                  <a:path extrusionOk="0" h="1967" w="2428">
                    <a:moveTo>
                      <a:pt x="794" y="0"/>
                    </a:moveTo>
                    <a:cubicBezTo>
                      <a:pt x="365" y="0"/>
                      <a:pt x="1" y="546"/>
                      <a:pt x="385" y="951"/>
                    </a:cubicBezTo>
                    <a:lnTo>
                      <a:pt x="1201" y="1782"/>
                    </a:lnTo>
                    <a:cubicBezTo>
                      <a:pt x="1325" y="1912"/>
                      <a:pt x="1466" y="1967"/>
                      <a:pt x="1602" y="1967"/>
                    </a:cubicBezTo>
                    <a:cubicBezTo>
                      <a:pt x="2042" y="1967"/>
                      <a:pt x="2427" y="1395"/>
                      <a:pt x="2004" y="993"/>
                    </a:cubicBezTo>
                    <a:lnTo>
                      <a:pt x="1174" y="162"/>
                    </a:lnTo>
                    <a:cubicBezTo>
                      <a:pt x="1053" y="48"/>
                      <a:pt x="921" y="0"/>
                      <a:pt x="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5" name="Google Shape;495;p29"/>
          <p:cNvSpPr txBox="1"/>
          <p:nvPr/>
        </p:nvSpPr>
        <p:spPr>
          <a:xfrm>
            <a:off x="1102025" y="1339800"/>
            <a:ext cx="8025900" cy="250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solidFill>
                  <a:schemeClr val="dk1"/>
                </a:solidFill>
                <a:latin typeface="EB Garamond"/>
                <a:ea typeface="EB Garamond"/>
                <a:cs typeface="EB Garamond"/>
                <a:sym typeface="EB Garamond"/>
              </a:rPr>
              <a:t>index crime data (from 1990–2021). </a:t>
            </a:r>
            <a:r>
              <a:rPr lang="en" sz="1700">
                <a:solidFill>
                  <a:schemeClr val="dk1"/>
                </a:solidFill>
                <a:latin typeface="EB Garamond"/>
                <a:ea typeface="EB Garamond"/>
                <a:cs typeface="EB Garamond"/>
                <a:sym typeface="EB Garamond"/>
              </a:rPr>
              <a:t>While FBI data only contains data from NIBRS, the Division of Criminal Justice Service (DCJS) still accepts data submitted through the old system.</a:t>
            </a:r>
            <a:endParaRPr sz="1700">
              <a:solidFill>
                <a:schemeClr val="dk1"/>
              </a:solidFill>
              <a:latin typeface="EB Garamond"/>
              <a:ea typeface="EB Garamond"/>
              <a:cs typeface="EB Garamond"/>
              <a:sym typeface="EB Garamond"/>
            </a:endParaRPr>
          </a:p>
          <a:p>
            <a:pPr indent="0" lvl="0" marL="0" rtl="0" algn="l">
              <a:lnSpc>
                <a:spcPct val="150000"/>
              </a:lnSpc>
              <a:spcBef>
                <a:spcPts val="0"/>
              </a:spcBef>
              <a:spcAft>
                <a:spcPts val="0"/>
              </a:spcAft>
              <a:buNone/>
            </a:pPr>
            <a:r>
              <a:t/>
            </a:r>
            <a:endParaRPr sz="1200">
              <a:solidFill>
                <a:schemeClr val="dk1"/>
              </a:solidFill>
              <a:latin typeface="EB Garamond"/>
              <a:ea typeface="EB Garamond"/>
              <a:cs typeface="EB Garamond"/>
              <a:sym typeface="EB Garamond"/>
            </a:endParaRPr>
          </a:p>
          <a:p>
            <a:pPr indent="0" lvl="0" marL="0" rtl="0" algn="l">
              <a:lnSpc>
                <a:spcPct val="150000"/>
              </a:lnSpc>
              <a:spcBef>
                <a:spcPts val="0"/>
              </a:spcBef>
              <a:spcAft>
                <a:spcPts val="0"/>
              </a:spcAft>
              <a:buNone/>
            </a:pPr>
            <a:r>
              <a:rPr lang="en" sz="1700">
                <a:solidFill>
                  <a:schemeClr val="dk1"/>
                </a:solidFill>
                <a:latin typeface="EB Garamond"/>
                <a:ea typeface="EB Garamond"/>
                <a:cs typeface="EB Garamond"/>
                <a:sym typeface="EB Garamond"/>
              </a:rPr>
              <a:t>the 2021 and 2022 New York agency participation data from the FBI (how many months a specific agency reported data to the NIBRS in 2021 and 2022)</a:t>
            </a:r>
            <a:endParaRPr sz="1700">
              <a:solidFill>
                <a:schemeClr val="dk1"/>
              </a:solidFill>
              <a:latin typeface="EB Garamond"/>
              <a:ea typeface="EB Garamond"/>
              <a:cs typeface="EB Garamond"/>
              <a:sym typeface="EB Garamond"/>
            </a:endParaRPr>
          </a:p>
          <a:p>
            <a:pPr indent="0" lvl="0" marL="0" rtl="0" algn="l">
              <a:lnSpc>
                <a:spcPct val="150000"/>
              </a:lnSpc>
              <a:spcBef>
                <a:spcPts val="0"/>
              </a:spcBef>
              <a:spcAft>
                <a:spcPts val="0"/>
              </a:spcAft>
              <a:buNone/>
            </a:pPr>
            <a:r>
              <a:t/>
            </a:r>
            <a:endParaRPr sz="900">
              <a:solidFill>
                <a:schemeClr val="dk1"/>
              </a:solidFill>
              <a:latin typeface="EB Garamond"/>
              <a:ea typeface="EB Garamond"/>
              <a:cs typeface="EB Garamond"/>
              <a:sym typeface="EB Garamond"/>
            </a:endParaRPr>
          </a:p>
          <a:p>
            <a:pPr indent="0" lvl="0" marL="0" rtl="0" algn="l">
              <a:lnSpc>
                <a:spcPct val="150000"/>
              </a:lnSpc>
              <a:spcBef>
                <a:spcPts val="0"/>
              </a:spcBef>
              <a:spcAft>
                <a:spcPts val="0"/>
              </a:spcAft>
              <a:buNone/>
            </a:pPr>
            <a:r>
              <a:rPr lang="en" sz="1700">
                <a:solidFill>
                  <a:schemeClr val="dk1"/>
                </a:solidFill>
                <a:latin typeface="EB Garamond"/>
                <a:ea typeface="EB Garamond"/>
                <a:cs typeface="EB Garamond"/>
                <a:sym typeface="EB Garamond"/>
              </a:rPr>
              <a:t>NIBRS estimations from the FBI (contain the estimation bias and errors calculated by FBI)</a:t>
            </a:r>
            <a:endParaRPr sz="1700">
              <a:solidFill>
                <a:schemeClr val="dk1"/>
              </a:solidFill>
              <a:latin typeface="EB Garamond"/>
              <a:ea typeface="EB Garamond"/>
              <a:cs typeface="EB Garamond"/>
              <a:sym typeface="EB Garamond"/>
            </a:endParaRPr>
          </a:p>
        </p:txBody>
      </p:sp>
      <p:grpSp>
        <p:nvGrpSpPr>
          <p:cNvPr id="496" name="Google Shape;496;p29"/>
          <p:cNvGrpSpPr/>
          <p:nvPr/>
        </p:nvGrpSpPr>
        <p:grpSpPr>
          <a:xfrm>
            <a:off x="505626" y="3459376"/>
            <a:ext cx="615650" cy="317563"/>
            <a:chOff x="5599500" y="1559550"/>
            <a:chExt cx="1094100" cy="704912"/>
          </a:xfrm>
        </p:grpSpPr>
        <p:grpSp>
          <p:nvGrpSpPr>
            <p:cNvPr id="497" name="Google Shape;497;p29"/>
            <p:cNvGrpSpPr/>
            <p:nvPr/>
          </p:nvGrpSpPr>
          <p:grpSpPr>
            <a:xfrm>
              <a:off x="5599500" y="1559550"/>
              <a:ext cx="1094100" cy="704912"/>
              <a:chOff x="2450300" y="1559550"/>
              <a:chExt cx="1094100" cy="704912"/>
            </a:xfrm>
          </p:grpSpPr>
          <p:sp>
            <p:nvSpPr>
              <p:cNvPr id="498" name="Google Shape;498;p29"/>
              <p:cNvSpPr/>
              <p:nvPr/>
            </p:nvSpPr>
            <p:spPr>
              <a:xfrm>
                <a:off x="2668031" y="1559550"/>
                <a:ext cx="658800" cy="658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450300" y="2218262"/>
                <a:ext cx="1094100" cy="4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9"/>
            <p:cNvGrpSpPr/>
            <p:nvPr/>
          </p:nvGrpSpPr>
          <p:grpSpPr>
            <a:xfrm>
              <a:off x="5924075" y="1636363"/>
              <a:ext cx="445025" cy="476925"/>
              <a:chOff x="5924075" y="1636363"/>
              <a:chExt cx="445025" cy="476925"/>
            </a:xfrm>
          </p:grpSpPr>
          <p:sp>
            <p:nvSpPr>
              <p:cNvPr id="501" name="Google Shape;501;p29"/>
              <p:cNvSpPr/>
              <p:nvPr/>
            </p:nvSpPr>
            <p:spPr>
              <a:xfrm>
                <a:off x="5979800" y="2076938"/>
                <a:ext cx="333575" cy="36350"/>
              </a:xfrm>
              <a:custGeom>
                <a:rect b="b" l="l" r="r" t="t"/>
                <a:pathLst>
                  <a:path extrusionOk="0" h="1454" w="13343">
                    <a:moveTo>
                      <a:pt x="0" y="0"/>
                    </a:moveTo>
                    <a:lnTo>
                      <a:pt x="0" y="720"/>
                    </a:lnTo>
                    <a:cubicBezTo>
                      <a:pt x="0" y="1121"/>
                      <a:pt x="332" y="1453"/>
                      <a:pt x="747" y="1453"/>
                    </a:cubicBezTo>
                    <a:lnTo>
                      <a:pt x="12595" y="1453"/>
                    </a:lnTo>
                    <a:cubicBezTo>
                      <a:pt x="13011" y="1453"/>
                      <a:pt x="13343" y="1121"/>
                      <a:pt x="13343" y="720"/>
                    </a:cubicBezTo>
                    <a:lnTo>
                      <a:pt x="13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5979800" y="2012563"/>
                <a:ext cx="333575" cy="36375"/>
              </a:xfrm>
              <a:custGeom>
                <a:rect b="b" l="l" r="r" t="t"/>
                <a:pathLst>
                  <a:path extrusionOk="0" h="1455" w="13343">
                    <a:moveTo>
                      <a:pt x="1177" y="1"/>
                    </a:moveTo>
                    <a:cubicBezTo>
                      <a:pt x="526" y="1"/>
                      <a:pt x="0" y="527"/>
                      <a:pt x="0" y="1177"/>
                    </a:cubicBezTo>
                    <a:lnTo>
                      <a:pt x="0" y="1454"/>
                    </a:lnTo>
                    <a:lnTo>
                      <a:pt x="13343" y="1454"/>
                    </a:lnTo>
                    <a:lnTo>
                      <a:pt x="13343" y="1177"/>
                    </a:lnTo>
                    <a:cubicBezTo>
                      <a:pt x="13343" y="527"/>
                      <a:pt x="12817" y="1"/>
                      <a:pt x="12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6022700" y="1730913"/>
                <a:ext cx="247775" cy="253650"/>
              </a:xfrm>
              <a:custGeom>
                <a:rect b="b" l="l" r="r" t="t"/>
                <a:pathLst>
                  <a:path extrusionOk="0" h="10146" w="9911">
                    <a:moveTo>
                      <a:pt x="4955" y="2588"/>
                    </a:moveTo>
                    <a:cubicBezTo>
                      <a:pt x="5225" y="2588"/>
                      <a:pt x="5495" y="2768"/>
                      <a:pt x="5509" y="3128"/>
                    </a:cubicBezTo>
                    <a:lnTo>
                      <a:pt x="5509" y="5966"/>
                    </a:lnTo>
                    <a:cubicBezTo>
                      <a:pt x="5495" y="6319"/>
                      <a:pt x="5225" y="6495"/>
                      <a:pt x="4955" y="6495"/>
                    </a:cubicBezTo>
                    <a:cubicBezTo>
                      <a:pt x="4686" y="6495"/>
                      <a:pt x="4416" y="6319"/>
                      <a:pt x="4402" y="5966"/>
                    </a:cubicBezTo>
                    <a:lnTo>
                      <a:pt x="4402" y="3128"/>
                    </a:lnTo>
                    <a:cubicBezTo>
                      <a:pt x="4416" y="2768"/>
                      <a:pt x="4686" y="2588"/>
                      <a:pt x="4955" y="2588"/>
                    </a:cubicBezTo>
                    <a:close/>
                    <a:moveTo>
                      <a:pt x="4946" y="7640"/>
                    </a:moveTo>
                    <a:cubicBezTo>
                      <a:pt x="5235" y="7640"/>
                      <a:pt x="5509" y="7869"/>
                      <a:pt x="5509" y="8208"/>
                    </a:cubicBezTo>
                    <a:cubicBezTo>
                      <a:pt x="5509" y="8512"/>
                      <a:pt x="5260" y="8761"/>
                      <a:pt x="4955" y="8761"/>
                    </a:cubicBezTo>
                    <a:cubicBezTo>
                      <a:pt x="4457" y="8761"/>
                      <a:pt x="4208" y="8166"/>
                      <a:pt x="4554" y="7806"/>
                    </a:cubicBezTo>
                    <a:cubicBezTo>
                      <a:pt x="4670" y="7691"/>
                      <a:pt x="4809" y="7640"/>
                      <a:pt x="4946" y="7640"/>
                    </a:cubicBezTo>
                    <a:close/>
                    <a:moveTo>
                      <a:pt x="4955" y="0"/>
                    </a:moveTo>
                    <a:cubicBezTo>
                      <a:pt x="2215" y="0"/>
                      <a:pt x="0" y="2215"/>
                      <a:pt x="0" y="4955"/>
                    </a:cubicBezTo>
                    <a:lnTo>
                      <a:pt x="0" y="10146"/>
                    </a:lnTo>
                    <a:lnTo>
                      <a:pt x="9911" y="10146"/>
                    </a:lnTo>
                    <a:lnTo>
                      <a:pt x="9911" y="4955"/>
                    </a:lnTo>
                    <a:cubicBezTo>
                      <a:pt x="9911" y="2215"/>
                      <a:pt x="7696" y="0"/>
                      <a:pt x="49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6132725" y="1636363"/>
                <a:ext cx="27725" cy="56500"/>
              </a:xfrm>
              <a:custGeom>
                <a:rect b="b" l="l" r="r" t="t"/>
                <a:pathLst>
                  <a:path extrusionOk="0" h="2260" w="1109">
                    <a:moveTo>
                      <a:pt x="554" y="0"/>
                    </a:moveTo>
                    <a:cubicBezTo>
                      <a:pt x="285" y="0"/>
                      <a:pt x="15" y="176"/>
                      <a:pt x="1" y="529"/>
                    </a:cubicBezTo>
                    <a:lnTo>
                      <a:pt x="1" y="1692"/>
                    </a:lnTo>
                    <a:cubicBezTo>
                      <a:pt x="1" y="1997"/>
                      <a:pt x="250" y="2260"/>
                      <a:pt x="554" y="2260"/>
                    </a:cubicBezTo>
                    <a:lnTo>
                      <a:pt x="554" y="2246"/>
                    </a:lnTo>
                    <a:cubicBezTo>
                      <a:pt x="859" y="2246"/>
                      <a:pt x="1108" y="1997"/>
                      <a:pt x="1108" y="1692"/>
                    </a:cubicBezTo>
                    <a:lnTo>
                      <a:pt x="1108" y="529"/>
                    </a:lnTo>
                    <a:cubicBezTo>
                      <a:pt x="1094" y="176"/>
                      <a:pt x="824"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6252800" y="1681413"/>
                <a:ext cx="60600" cy="49850"/>
              </a:xfrm>
              <a:custGeom>
                <a:rect b="b" l="l" r="r" t="t"/>
                <a:pathLst>
                  <a:path extrusionOk="0" h="1994" w="2424">
                    <a:moveTo>
                      <a:pt x="1582" y="0"/>
                    </a:moveTo>
                    <a:cubicBezTo>
                      <a:pt x="1444" y="0"/>
                      <a:pt x="1301" y="57"/>
                      <a:pt x="1177" y="195"/>
                    </a:cubicBezTo>
                    <a:lnTo>
                      <a:pt x="361" y="1025"/>
                    </a:lnTo>
                    <a:cubicBezTo>
                      <a:pt x="1" y="1371"/>
                      <a:pt x="250" y="1980"/>
                      <a:pt x="762" y="1980"/>
                    </a:cubicBezTo>
                    <a:lnTo>
                      <a:pt x="762" y="1994"/>
                    </a:lnTo>
                    <a:cubicBezTo>
                      <a:pt x="900" y="1980"/>
                      <a:pt x="1053" y="1925"/>
                      <a:pt x="1150" y="1814"/>
                    </a:cubicBezTo>
                    <a:lnTo>
                      <a:pt x="1980" y="997"/>
                    </a:lnTo>
                    <a:cubicBezTo>
                      <a:pt x="2424" y="596"/>
                      <a:pt x="2028" y="0"/>
                      <a:pt x="1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6304375" y="1828138"/>
                <a:ext cx="64725" cy="28050"/>
              </a:xfrm>
              <a:custGeom>
                <a:rect b="b" l="l" r="r" t="t"/>
                <a:pathLst>
                  <a:path extrusionOk="0" h="1122" w="2589">
                    <a:moveTo>
                      <a:pt x="720" y="0"/>
                    </a:moveTo>
                    <a:cubicBezTo>
                      <a:pt x="0" y="42"/>
                      <a:pt x="0" y="1080"/>
                      <a:pt x="720" y="1122"/>
                    </a:cubicBezTo>
                    <a:lnTo>
                      <a:pt x="1882" y="1122"/>
                    </a:lnTo>
                    <a:cubicBezTo>
                      <a:pt x="2588" y="1080"/>
                      <a:pt x="2588" y="42"/>
                      <a:pt x="18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5924075" y="1828138"/>
                <a:ext cx="60925" cy="28050"/>
              </a:xfrm>
              <a:custGeom>
                <a:rect b="b" l="l" r="r" t="t"/>
                <a:pathLst>
                  <a:path extrusionOk="0" h="1122" w="2437">
                    <a:moveTo>
                      <a:pt x="707" y="0"/>
                    </a:moveTo>
                    <a:cubicBezTo>
                      <a:pt x="1" y="42"/>
                      <a:pt x="1" y="1080"/>
                      <a:pt x="707" y="1122"/>
                    </a:cubicBezTo>
                    <a:lnTo>
                      <a:pt x="1869" y="1122"/>
                    </a:lnTo>
                    <a:cubicBezTo>
                      <a:pt x="2188" y="1122"/>
                      <a:pt x="2437" y="859"/>
                      <a:pt x="2437" y="554"/>
                    </a:cubicBezTo>
                    <a:cubicBezTo>
                      <a:pt x="2437" y="250"/>
                      <a:pt x="2188" y="0"/>
                      <a:pt x="18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5981600" y="1682563"/>
                <a:ext cx="60700" cy="49175"/>
              </a:xfrm>
              <a:custGeom>
                <a:rect b="b" l="l" r="r" t="t"/>
                <a:pathLst>
                  <a:path extrusionOk="0" h="1967" w="2428">
                    <a:moveTo>
                      <a:pt x="794" y="0"/>
                    </a:moveTo>
                    <a:cubicBezTo>
                      <a:pt x="365" y="0"/>
                      <a:pt x="1" y="546"/>
                      <a:pt x="385" y="951"/>
                    </a:cubicBezTo>
                    <a:lnTo>
                      <a:pt x="1201" y="1782"/>
                    </a:lnTo>
                    <a:cubicBezTo>
                      <a:pt x="1325" y="1912"/>
                      <a:pt x="1466" y="1967"/>
                      <a:pt x="1602" y="1967"/>
                    </a:cubicBezTo>
                    <a:cubicBezTo>
                      <a:pt x="2042" y="1967"/>
                      <a:pt x="2427" y="1395"/>
                      <a:pt x="2004" y="993"/>
                    </a:cubicBezTo>
                    <a:lnTo>
                      <a:pt x="1174" y="162"/>
                    </a:lnTo>
                    <a:cubicBezTo>
                      <a:pt x="1053" y="48"/>
                      <a:pt x="921" y="0"/>
                      <a:pt x="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 name="Google Shape;509;p29"/>
          <p:cNvGrpSpPr/>
          <p:nvPr/>
        </p:nvGrpSpPr>
        <p:grpSpPr>
          <a:xfrm>
            <a:off x="505626" y="1441501"/>
            <a:ext cx="615650" cy="317563"/>
            <a:chOff x="5599500" y="1559550"/>
            <a:chExt cx="1094100" cy="704912"/>
          </a:xfrm>
        </p:grpSpPr>
        <p:grpSp>
          <p:nvGrpSpPr>
            <p:cNvPr id="510" name="Google Shape;510;p29"/>
            <p:cNvGrpSpPr/>
            <p:nvPr/>
          </p:nvGrpSpPr>
          <p:grpSpPr>
            <a:xfrm>
              <a:off x="5599500" y="1559550"/>
              <a:ext cx="1094100" cy="704912"/>
              <a:chOff x="2450300" y="1559550"/>
              <a:chExt cx="1094100" cy="704912"/>
            </a:xfrm>
          </p:grpSpPr>
          <p:sp>
            <p:nvSpPr>
              <p:cNvPr id="511" name="Google Shape;511;p29"/>
              <p:cNvSpPr/>
              <p:nvPr/>
            </p:nvSpPr>
            <p:spPr>
              <a:xfrm>
                <a:off x="2668031" y="1559550"/>
                <a:ext cx="658800" cy="658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450300" y="2218262"/>
                <a:ext cx="1094100" cy="4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9"/>
            <p:cNvGrpSpPr/>
            <p:nvPr/>
          </p:nvGrpSpPr>
          <p:grpSpPr>
            <a:xfrm>
              <a:off x="5924075" y="1636363"/>
              <a:ext cx="445025" cy="476925"/>
              <a:chOff x="5924075" y="1636363"/>
              <a:chExt cx="445025" cy="476925"/>
            </a:xfrm>
          </p:grpSpPr>
          <p:sp>
            <p:nvSpPr>
              <p:cNvPr id="514" name="Google Shape;514;p29"/>
              <p:cNvSpPr/>
              <p:nvPr/>
            </p:nvSpPr>
            <p:spPr>
              <a:xfrm>
                <a:off x="5979800" y="2076938"/>
                <a:ext cx="333575" cy="36350"/>
              </a:xfrm>
              <a:custGeom>
                <a:rect b="b" l="l" r="r" t="t"/>
                <a:pathLst>
                  <a:path extrusionOk="0" h="1454" w="13343">
                    <a:moveTo>
                      <a:pt x="0" y="0"/>
                    </a:moveTo>
                    <a:lnTo>
                      <a:pt x="0" y="720"/>
                    </a:lnTo>
                    <a:cubicBezTo>
                      <a:pt x="0" y="1121"/>
                      <a:pt x="332" y="1453"/>
                      <a:pt x="747" y="1453"/>
                    </a:cubicBezTo>
                    <a:lnTo>
                      <a:pt x="12595" y="1453"/>
                    </a:lnTo>
                    <a:cubicBezTo>
                      <a:pt x="13011" y="1453"/>
                      <a:pt x="13343" y="1121"/>
                      <a:pt x="13343" y="720"/>
                    </a:cubicBezTo>
                    <a:lnTo>
                      <a:pt x="133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5979800" y="2012563"/>
                <a:ext cx="333575" cy="36375"/>
              </a:xfrm>
              <a:custGeom>
                <a:rect b="b" l="l" r="r" t="t"/>
                <a:pathLst>
                  <a:path extrusionOk="0" h="1455" w="13343">
                    <a:moveTo>
                      <a:pt x="1177" y="1"/>
                    </a:moveTo>
                    <a:cubicBezTo>
                      <a:pt x="526" y="1"/>
                      <a:pt x="0" y="527"/>
                      <a:pt x="0" y="1177"/>
                    </a:cubicBezTo>
                    <a:lnTo>
                      <a:pt x="0" y="1454"/>
                    </a:lnTo>
                    <a:lnTo>
                      <a:pt x="13343" y="1454"/>
                    </a:lnTo>
                    <a:lnTo>
                      <a:pt x="13343" y="1177"/>
                    </a:lnTo>
                    <a:cubicBezTo>
                      <a:pt x="13343" y="527"/>
                      <a:pt x="12817" y="1"/>
                      <a:pt x="12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6022700" y="1730913"/>
                <a:ext cx="247775" cy="253650"/>
              </a:xfrm>
              <a:custGeom>
                <a:rect b="b" l="l" r="r" t="t"/>
                <a:pathLst>
                  <a:path extrusionOk="0" h="10146" w="9911">
                    <a:moveTo>
                      <a:pt x="4955" y="2588"/>
                    </a:moveTo>
                    <a:cubicBezTo>
                      <a:pt x="5225" y="2588"/>
                      <a:pt x="5495" y="2768"/>
                      <a:pt x="5509" y="3128"/>
                    </a:cubicBezTo>
                    <a:lnTo>
                      <a:pt x="5509" y="5966"/>
                    </a:lnTo>
                    <a:cubicBezTo>
                      <a:pt x="5495" y="6319"/>
                      <a:pt x="5225" y="6495"/>
                      <a:pt x="4955" y="6495"/>
                    </a:cubicBezTo>
                    <a:cubicBezTo>
                      <a:pt x="4686" y="6495"/>
                      <a:pt x="4416" y="6319"/>
                      <a:pt x="4402" y="5966"/>
                    </a:cubicBezTo>
                    <a:lnTo>
                      <a:pt x="4402" y="3128"/>
                    </a:lnTo>
                    <a:cubicBezTo>
                      <a:pt x="4416" y="2768"/>
                      <a:pt x="4686" y="2588"/>
                      <a:pt x="4955" y="2588"/>
                    </a:cubicBezTo>
                    <a:close/>
                    <a:moveTo>
                      <a:pt x="4946" y="7640"/>
                    </a:moveTo>
                    <a:cubicBezTo>
                      <a:pt x="5235" y="7640"/>
                      <a:pt x="5509" y="7869"/>
                      <a:pt x="5509" y="8208"/>
                    </a:cubicBezTo>
                    <a:cubicBezTo>
                      <a:pt x="5509" y="8512"/>
                      <a:pt x="5260" y="8761"/>
                      <a:pt x="4955" y="8761"/>
                    </a:cubicBezTo>
                    <a:cubicBezTo>
                      <a:pt x="4457" y="8761"/>
                      <a:pt x="4208" y="8166"/>
                      <a:pt x="4554" y="7806"/>
                    </a:cubicBezTo>
                    <a:cubicBezTo>
                      <a:pt x="4670" y="7691"/>
                      <a:pt x="4809" y="7640"/>
                      <a:pt x="4946" y="7640"/>
                    </a:cubicBezTo>
                    <a:close/>
                    <a:moveTo>
                      <a:pt x="4955" y="0"/>
                    </a:moveTo>
                    <a:cubicBezTo>
                      <a:pt x="2215" y="0"/>
                      <a:pt x="0" y="2215"/>
                      <a:pt x="0" y="4955"/>
                    </a:cubicBezTo>
                    <a:lnTo>
                      <a:pt x="0" y="10146"/>
                    </a:lnTo>
                    <a:lnTo>
                      <a:pt x="9911" y="10146"/>
                    </a:lnTo>
                    <a:lnTo>
                      <a:pt x="9911" y="4955"/>
                    </a:lnTo>
                    <a:cubicBezTo>
                      <a:pt x="9911" y="2215"/>
                      <a:pt x="7696" y="0"/>
                      <a:pt x="49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6132725" y="1636363"/>
                <a:ext cx="27725" cy="56500"/>
              </a:xfrm>
              <a:custGeom>
                <a:rect b="b" l="l" r="r" t="t"/>
                <a:pathLst>
                  <a:path extrusionOk="0" h="2260" w="1109">
                    <a:moveTo>
                      <a:pt x="554" y="0"/>
                    </a:moveTo>
                    <a:cubicBezTo>
                      <a:pt x="285" y="0"/>
                      <a:pt x="15" y="176"/>
                      <a:pt x="1" y="529"/>
                    </a:cubicBezTo>
                    <a:lnTo>
                      <a:pt x="1" y="1692"/>
                    </a:lnTo>
                    <a:cubicBezTo>
                      <a:pt x="1" y="1997"/>
                      <a:pt x="250" y="2260"/>
                      <a:pt x="554" y="2260"/>
                    </a:cubicBezTo>
                    <a:lnTo>
                      <a:pt x="554" y="2246"/>
                    </a:lnTo>
                    <a:cubicBezTo>
                      <a:pt x="859" y="2246"/>
                      <a:pt x="1108" y="1997"/>
                      <a:pt x="1108" y="1692"/>
                    </a:cubicBezTo>
                    <a:lnTo>
                      <a:pt x="1108" y="529"/>
                    </a:lnTo>
                    <a:cubicBezTo>
                      <a:pt x="1094" y="176"/>
                      <a:pt x="824" y="0"/>
                      <a:pt x="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6252800" y="1681413"/>
                <a:ext cx="60600" cy="49850"/>
              </a:xfrm>
              <a:custGeom>
                <a:rect b="b" l="l" r="r" t="t"/>
                <a:pathLst>
                  <a:path extrusionOk="0" h="1994" w="2424">
                    <a:moveTo>
                      <a:pt x="1582" y="0"/>
                    </a:moveTo>
                    <a:cubicBezTo>
                      <a:pt x="1444" y="0"/>
                      <a:pt x="1301" y="57"/>
                      <a:pt x="1177" y="195"/>
                    </a:cubicBezTo>
                    <a:lnTo>
                      <a:pt x="361" y="1025"/>
                    </a:lnTo>
                    <a:cubicBezTo>
                      <a:pt x="1" y="1371"/>
                      <a:pt x="250" y="1980"/>
                      <a:pt x="762" y="1980"/>
                    </a:cubicBezTo>
                    <a:lnTo>
                      <a:pt x="762" y="1994"/>
                    </a:lnTo>
                    <a:cubicBezTo>
                      <a:pt x="900" y="1980"/>
                      <a:pt x="1053" y="1925"/>
                      <a:pt x="1150" y="1814"/>
                    </a:cubicBezTo>
                    <a:lnTo>
                      <a:pt x="1980" y="997"/>
                    </a:lnTo>
                    <a:cubicBezTo>
                      <a:pt x="2424" y="596"/>
                      <a:pt x="2028" y="0"/>
                      <a:pt x="1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6304375" y="1828138"/>
                <a:ext cx="64725" cy="28050"/>
              </a:xfrm>
              <a:custGeom>
                <a:rect b="b" l="l" r="r" t="t"/>
                <a:pathLst>
                  <a:path extrusionOk="0" h="1122" w="2589">
                    <a:moveTo>
                      <a:pt x="720" y="0"/>
                    </a:moveTo>
                    <a:cubicBezTo>
                      <a:pt x="0" y="42"/>
                      <a:pt x="0" y="1080"/>
                      <a:pt x="720" y="1122"/>
                    </a:cubicBezTo>
                    <a:lnTo>
                      <a:pt x="1882" y="1122"/>
                    </a:lnTo>
                    <a:cubicBezTo>
                      <a:pt x="2588" y="1080"/>
                      <a:pt x="2588" y="42"/>
                      <a:pt x="18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5924075" y="1828138"/>
                <a:ext cx="60925" cy="28050"/>
              </a:xfrm>
              <a:custGeom>
                <a:rect b="b" l="l" r="r" t="t"/>
                <a:pathLst>
                  <a:path extrusionOk="0" h="1122" w="2437">
                    <a:moveTo>
                      <a:pt x="707" y="0"/>
                    </a:moveTo>
                    <a:cubicBezTo>
                      <a:pt x="1" y="42"/>
                      <a:pt x="1" y="1080"/>
                      <a:pt x="707" y="1122"/>
                    </a:cubicBezTo>
                    <a:lnTo>
                      <a:pt x="1869" y="1122"/>
                    </a:lnTo>
                    <a:cubicBezTo>
                      <a:pt x="2188" y="1122"/>
                      <a:pt x="2437" y="859"/>
                      <a:pt x="2437" y="554"/>
                    </a:cubicBezTo>
                    <a:cubicBezTo>
                      <a:pt x="2437" y="250"/>
                      <a:pt x="2188" y="0"/>
                      <a:pt x="18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5981600" y="1682563"/>
                <a:ext cx="60700" cy="49175"/>
              </a:xfrm>
              <a:custGeom>
                <a:rect b="b" l="l" r="r" t="t"/>
                <a:pathLst>
                  <a:path extrusionOk="0" h="1967" w="2428">
                    <a:moveTo>
                      <a:pt x="794" y="0"/>
                    </a:moveTo>
                    <a:cubicBezTo>
                      <a:pt x="365" y="0"/>
                      <a:pt x="1" y="546"/>
                      <a:pt x="385" y="951"/>
                    </a:cubicBezTo>
                    <a:lnTo>
                      <a:pt x="1201" y="1782"/>
                    </a:lnTo>
                    <a:cubicBezTo>
                      <a:pt x="1325" y="1912"/>
                      <a:pt x="1466" y="1967"/>
                      <a:pt x="1602" y="1967"/>
                    </a:cubicBezTo>
                    <a:cubicBezTo>
                      <a:pt x="2042" y="1967"/>
                      <a:pt x="2427" y="1395"/>
                      <a:pt x="2004" y="993"/>
                    </a:cubicBezTo>
                    <a:lnTo>
                      <a:pt x="1174" y="162"/>
                    </a:lnTo>
                    <a:cubicBezTo>
                      <a:pt x="1053" y="48"/>
                      <a:pt x="921" y="0"/>
                      <a:pt x="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0"/>
          <p:cNvSpPr txBox="1"/>
          <p:nvPr>
            <p:ph type="title"/>
          </p:nvPr>
        </p:nvSpPr>
        <p:spPr>
          <a:xfrm>
            <a:off x="594775" y="3518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these states perform </a:t>
            </a:r>
            <a:endParaRPr/>
          </a:p>
          <a:p>
            <a:pPr indent="0" lvl="0" marL="0" rtl="0" algn="l">
              <a:spcBef>
                <a:spcPts val="0"/>
              </a:spcBef>
              <a:spcAft>
                <a:spcPts val="0"/>
              </a:spcAft>
              <a:buNone/>
            </a:pPr>
            <a:r>
              <a:rPr lang="en"/>
              <a:t>in 2021?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7" name="Google Shape;527;p30"/>
          <p:cNvSpPr txBox="1"/>
          <p:nvPr>
            <p:ph idx="3" type="subTitle"/>
          </p:nvPr>
        </p:nvSpPr>
        <p:spPr>
          <a:xfrm>
            <a:off x="637025" y="749825"/>
            <a:ext cx="4422000" cy="373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#Bias: Calculated by NIBRS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#R</a:t>
            </a:r>
            <a:r>
              <a:rPr lang="en" sz="1400"/>
              <a:t>emoved some states from the plot because the NIBRS system did not provide estimation or bias for them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#NYS performed the worst among these states</a:t>
            </a:r>
            <a:endParaRPr sz="1400"/>
          </a:p>
        </p:txBody>
      </p:sp>
      <p:pic>
        <p:nvPicPr>
          <p:cNvPr id="528" name="Google Shape;528;p30"/>
          <p:cNvPicPr preferRelativeResize="0"/>
          <p:nvPr/>
        </p:nvPicPr>
        <p:blipFill>
          <a:blip r:embed="rId3">
            <a:alphaModFix/>
          </a:blip>
          <a:stretch>
            <a:fillRect/>
          </a:stretch>
        </p:blipFill>
        <p:spPr>
          <a:xfrm>
            <a:off x="5438050" y="123849"/>
            <a:ext cx="2975082" cy="489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rime Minitheme by Slidesgo">
  <a:themeElements>
    <a:clrScheme name="Simple Light">
      <a:dk1>
        <a:srgbClr val="FFFFFF"/>
      </a:dk1>
      <a:lt1>
        <a:srgbClr val="5C6674"/>
      </a:lt1>
      <a:dk2>
        <a:srgbClr val="FFFFFF"/>
      </a:dk2>
      <a:lt2>
        <a:srgbClr val="A9C3D4"/>
      </a:lt2>
      <a:accent1>
        <a:srgbClr val="151E1D"/>
      </a:accent1>
      <a:accent2>
        <a:srgbClr val="9AB4C5"/>
      </a:accent2>
      <a:accent3>
        <a:srgbClr val="F7D05A"/>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